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43"/>
  </p:notesMasterIdLst>
  <p:handoutMasterIdLst>
    <p:handoutMasterId r:id="rId44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1" r:id="rId26"/>
    <p:sldId id="282" r:id="rId27"/>
    <p:sldId id="283" r:id="rId28"/>
    <p:sldId id="284" r:id="rId29"/>
    <p:sldId id="285" r:id="rId30"/>
    <p:sldId id="286" r:id="rId31"/>
    <p:sldId id="280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sldSz cx="12192000" cy="68580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C5C5C5"/>
    <a:srgbClr val="C0C0C0"/>
    <a:srgbClr val="DDDDDD"/>
    <a:srgbClr val="333333"/>
    <a:srgbClr val="70A8DA"/>
    <a:srgbClr val="357DA9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B344D84-9AFB-497E-A393-DC336BA19D2E}" styleName="中度样式 3 - 强调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118" autoAdjust="0"/>
    <p:restoredTop sz="89219" autoAdjust="0"/>
  </p:normalViewPr>
  <p:slideViewPr>
    <p:cSldViewPr>
      <p:cViewPr>
        <p:scale>
          <a:sx n="110" d="100"/>
          <a:sy n="110" d="100"/>
        </p:scale>
        <p:origin x="912" y="18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584E2E-1566-44D8-B819-47C38A71787C}" type="datetimeFigureOut">
              <a:rPr lang="zh-CN" altLang="en-US" smtClean="0"/>
              <a:t>2017/6/6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B142E-8734-46B7-8949-B2BC750CEA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947936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jpeg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tiff>
</file>

<file path=ppt/media/image4.png>
</file>

<file path=ppt/media/image40.tiff>
</file>

<file path=ppt/media/image41.tiff>
</file>

<file path=ppt/media/image42.tiff>
</file>

<file path=ppt/media/image43.tiff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en-US" altLang="zh-CN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zh-CN"/>
          </a:p>
        </p:txBody>
      </p:sp>
      <p:sp>
        <p:nvSpPr>
          <p:cNvPr id="102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en-US" altLang="zh-CN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E37BB9C-4C67-4EA6-8CD8-FA0B34C6BFBD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2123580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image" Target="../media/image6.jpeg"/><Relationship Id="rId7" Type="http://schemas.openxmlformats.org/officeDocument/2006/relationships/image" Target="../media/image9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jpeg"/><Relationship Id="rId5" Type="http://schemas.openxmlformats.org/officeDocument/2006/relationships/image" Target="../media/image2.jpeg"/><Relationship Id="rId4" Type="http://schemas.openxmlformats.org/officeDocument/2006/relationships/image" Target="../media/image7.jpeg"/><Relationship Id="rId9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5" name="Rectangle 73"/>
          <p:cNvSpPr>
            <a:spLocks noChangeArrowheads="1"/>
          </p:cNvSpPr>
          <p:nvPr/>
        </p:nvSpPr>
        <p:spPr bwMode="gray">
          <a:xfrm>
            <a:off x="2264833" y="3705225"/>
            <a:ext cx="990600" cy="7429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16" name="Rectangle 44" descr="3"/>
          <p:cNvSpPr>
            <a:spLocks noChangeArrowheads="1"/>
          </p:cNvSpPr>
          <p:nvPr/>
        </p:nvSpPr>
        <p:spPr bwMode="gray">
          <a:xfrm>
            <a:off x="3323167" y="4510093"/>
            <a:ext cx="990600" cy="744537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06" name="Rectangle 34" descr="5"/>
          <p:cNvSpPr>
            <a:spLocks noChangeArrowheads="1"/>
          </p:cNvSpPr>
          <p:nvPr/>
        </p:nvSpPr>
        <p:spPr bwMode="gray">
          <a:xfrm>
            <a:off x="1221317" y="4510093"/>
            <a:ext cx="990600" cy="744537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31" name="Rectangle 59"/>
          <p:cNvSpPr>
            <a:spLocks noChangeArrowheads="1"/>
          </p:cNvSpPr>
          <p:nvPr/>
        </p:nvSpPr>
        <p:spPr bwMode="gray">
          <a:xfrm>
            <a:off x="2271184" y="5314950"/>
            <a:ext cx="990600" cy="742950"/>
          </a:xfrm>
          <a:prstGeom prst="rect">
            <a:avLst/>
          </a:prstGeom>
          <a:solidFill>
            <a:srgbClr val="DDDDDD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26" name="Rectangle 54"/>
          <p:cNvSpPr>
            <a:spLocks noChangeArrowheads="1"/>
          </p:cNvSpPr>
          <p:nvPr/>
        </p:nvSpPr>
        <p:spPr bwMode="gray">
          <a:xfrm>
            <a:off x="171451" y="3705225"/>
            <a:ext cx="990600" cy="742950"/>
          </a:xfrm>
          <a:prstGeom prst="rect">
            <a:avLst/>
          </a:prstGeom>
          <a:solidFill>
            <a:srgbClr val="DDDDDD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28" name="Rectangle 56"/>
          <p:cNvSpPr>
            <a:spLocks noChangeArrowheads="1"/>
          </p:cNvSpPr>
          <p:nvPr/>
        </p:nvSpPr>
        <p:spPr bwMode="gray">
          <a:xfrm>
            <a:off x="3323167" y="3705225"/>
            <a:ext cx="990600" cy="742950"/>
          </a:xfrm>
          <a:prstGeom prst="rect">
            <a:avLst/>
          </a:prstGeom>
          <a:solidFill>
            <a:srgbClr val="DDDDDD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147" name="Group 75"/>
          <p:cNvGrpSpPr>
            <a:grpSpLocks/>
          </p:cNvGrpSpPr>
          <p:nvPr/>
        </p:nvGrpSpPr>
        <p:grpSpPr bwMode="auto">
          <a:xfrm>
            <a:off x="150287" y="5954718"/>
            <a:ext cx="11914716" cy="631825"/>
            <a:chOff x="71" y="3751"/>
            <a:chExt cx="5629" cy="398"/>
          </a:xfrm>
        </p:grpSpPr>
        <p:sp>
          <p:nvSpPr>
            <p:cNvPr id="3096" name="Freeform 24"/>
            <p:cNvSpPr>
              <a:spLocks/>
            </p:cNvSpPr>
            <p:nvPr userDrawn="1"/>
          </p:nvSpPr>
          <p:spPr bwMode="gray">
            <a:xfrm>
              <a:off x="71" y="3751"/>
              <a:ext cx="5626" cy="349"/>
            </a:xfrm>
            <a:custGeom>
              <a:avLst/>
              <a:gdLst>
                <a:gd name="T0" fmla="*/ 5626 w 5626"/>
                <a:gd name="T1" fmla="*/ 349 h 349"/>
                <a:gd name="T2" fmla="*/ 0 w 5626"/>
                <a:gd name="T3" fmla="*/ 349 h 349"/>
                <a:gd name="T4" fmla="*/ 0 w 5626"/>
                <a:gd name="T5" fmla="*/ 187 h 349"/>
                <a:gd name="T6" fmla="*/ 0 w 5626"/>
                <a:gd name="T7" fmla="*/ 114 h 349"/>
                <a:gd name="T8" fmla="*/ 4064 w 5626"/>
                <a:gd name="T9" fmla="*/ 118 h 349"/>
                <a:gd name="T10" fmla="*/ 4329 w 5626"/>
                <a:gd name="T11" fmla="*/ 0 h 349"/>
                <a:gd name="T12" fmla="*/ 5623 w 5626"/>
                <a:gd name="T13" fmla="*/ 0 h 349"/>
                <a:gd name="T14" fmla="*/ 5626 w 5626"/>
                <a:gd name="T15" fmla="*/ 349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26" h="349">
                  <a:moveTo>
                    <a:pt x="5626" y="349"/>
                  </a:moveTo>
                  <a:lnTo>
                    <a:pt x="0" y="349"/>
                  </a:lnTo>
                  <a:lnTo>
                    <a:pt x="0" y="187"/>
                  </a:lnTo>
                  <a:lnTo>
                    <a:pt x="0" y="114"/>
                  </a:lnTo>
                  <a:cubicBezTo>
                    <a:pt x="678" y="103"/>
                    <a:pt x="3343" y="137"/>
                    <a:pt x="4064" y="118"/>
                  </a:cubicBezTo>
                  <a:lnTo>
                    <a:pt x="4329" y="0"/>
                  </a:lnTo>
                  <a:lnTo>
                    <a:pt x="5623" y="0"/>
                  </a:lnTo>
                  <a:lnTo>
                    <a:pt x="5626" y="34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7" name="Freeform 25"/>
            <p:cNvSpPr>
              <a:spLocks/>
            </p:cNvSpPr>
            <p:nvPr userDrawn="1"/>
          </p:nvSpPr>
          <p:spPr bwMode="gray">
            <a:xfrm>
              <a:off x="71" y="3800"/>
              <a:ext cx="5626" cy="349"/>
            </a:xfrm>
            <a:custGeom>
              <a:avLst/>
              <a:gdLst>
                <a:gd name="T0" fmla="*/ 5626 w 5626"/>
                <a:gd name="T1" fmla="*/ 349 h 349"/>
                <a:gd name="T2" fmla="*/ 0 w 5626"/>
                <a:gd name="T3" fmla="*/ 349 h 349"/>
                <a:gd name="T4" fmla="*/ 0 w 5626"/>
                <a:gd name="T5" fmla="*/ 187 h 349"/>
                <a:gd name="T6" fmla="*/ 0 w 5626"/>
                <a:gd name="T7" fmla="*/ 114 h 349"/>
                <a:gd name="T8" fmla="*/ 4082 w 5626"/>
                <a:gd name="T9" fmla="*/ 118 h 349"/>
                <a:gd name="T10" fmla="*/ 4345 w 5626"/>
                <a:gd name="T11" fmla="*/ 0 h 349"/>
                <a:gd name="T12" fmla="*/ 5623 w 5626"/>
                <a:gd name="T13" fmla="*/ 6 h 349"/>
                <a:gd name="T14" fmla="*/ 5626 w 5626"/>
                <a:gd name="T15" fmla="*/ 349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26" h="349">
                  <a:moveTo>
                    <a:pt x="5626" y="349"/>
                  </a:moveTo>
                  <a:lnTo>
                    <a:pt x="0" y="349"/>
                  </a:lnTo>
                  <a:lnTo>
                    <a:pt x="0" y="187"/>
                  </a:lnTo>
                  <a:lnTo>
                    <a:pt x="0" y="114"/>
                  </a:lnTo>
                  <a:cubicBezTo>
                    <a:pt x="680" y="103"/>
                    <a:pt x="3358" y="137"/>
                    <a:pt x="4082" y="118"/>
                  </a:cubicBezTo>
                  <a:lnTo>
                    <a:pt x="4345" y="0"/>
                  </a:lnTo>
                  <a:lnTo>
                    <a:pt x="5623" y="6"/>
                  </a:lnTo>
                  <a:lnTo>
                    <a:pt x="5626" y="3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8" name="Freeform 26"/>
            <p:cNvSpPr>
              <a:spLocks/>
            </p:cNvSpPr>
            <p:nvPr userDrawn="1"/>
          </p:nvSpPr>
          <p:spPr bwMode="gray">
            <a:xfrm>
              <a:off x="4209" y="3833"/>
              <a:ext cx="1491" cy="88"/>
            </a:xfrm>
            <a:custGeom>
              <a:avLst/>
              <a:gdLst>
                <a:gd name="T0" fmla="*/ 0 w 1491"/>
                <a:gd name="T1" fmla="*/ 84 h 88"/>
                <a:gd name="T2" fmla="*/ 223 w 1491"/>
                <a:gd name="T3" fmla="*/ 0 h 88"/>
                <a:gd name="T4" fmla="*/ 1491 w 1491"/>
                <a:gd name="T5" fmla="*/ 0 h 88"/>
                <a:gd name="T6" fmla="*/ 1488 w 1491"/>
                <a:gd name="T7" fmla="*/ 60 h 88"/>
                <a:gd name="T8" fmla="*/ 383 w 1491"/>
                <a:gd name="T9" fmla="*/ 59 h 88"/>
                <a:gd name="T10" fmla="*/ 273 w 1491"/>
                <a:gd name="T11" fmla="*/ 88 h 88"/>
                <a:gd name="T12" fmla="*/ 0 w 1491"/>
                <a:gd name="T13" fmla="*/ 8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1" h="88">
                  <a:moveTo>
                    <a:pt x="0" y="84"/>
                  </a:moveTo>
                  <a:lnTo>
                    <a:pt x="223" y="0"/>
                  </a:lnTo>
                  <a:lnTo>
                    <a:pt x="1491" y="0"/>
                  </a:lnTo>
                  <a:lnTo>
                    <a:pt x="1488" y="60"/>
                  </a:lnTo>
                  <a:lnTo>
                    <a:pt x="383" y="59"/>
                  </a:lnTo>
                  <a:lnTo>
                    <a:pt x="273" y="88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>
                <a:alpha val="3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79" name="Group 7"/>
          <p:cNvGrpSpPr>
            <a:grpSpLocks/>
          </p:cNvGrpSpPr>
          <p:nvPr/>
        </p:nvGrpSpPr>
        <p:grpSpPr bwMode="auto">
          <a:xfrm rot="10800000">
            <a:off x="8005233" y="1778005"/>
            <a:ext cx="3691467" cy="779463"/>
            <a:chOff x="1566" y="164"/>
            <a:chExt cx="1455" cy="425"/>
          </a:xfrm>
        </p:grpSpPr>
        <p:sp>
          <p:nvSpPr>
            <p:cNvPr id="3080" name="Freeform 8"/>
            <p:cNvSpPr>
              <a:spLocks/>
            </p:cNvSpPr>
            <p:nvPr/>
          </p:nvSpPr>
          <p:spPr bwMode="gray">
            <a:xfrm>
              <a:off x="1892" y="468"/>
              <a:ext cx="39" cy="121"/>
            </a:xfrm>
            <a:custGeom>
              <a:avLst/>
              <a:gdLst>
                <a:gd name="T0" fmla="*/ 37 w 39"/>
                <a:gd name="T1" fmla="*/ 36 h 121"/>
                <a:gd name="T2" fmla="*/ 35 w 39"/>
                <a:gd name="T3" fmla="*/ 36 h 121"/>
                <a:gd name="T4" fmla="*/ 30 w 39"/>
                <a:gd name="T5" fmla="*/ 36 h 121"/>
                <a:gd name="T6" fmla="*/ 22 w 39"/>
                <a:gd name="T7" fmla="*/ 34 h 121"/>
                <a:gd name="T8" fmla="*/ 15 w 39"/>
                <a:gd name="T9" fmla="*/ 30 h 121"/>
                <a:gd name="T10" fmla="*/ 7 w 39"/>
                <a:gd name="T11" fmla="*/ 23 h 121"/>
                <a:gd name="T12" fmla="*/ 3 w 39"/>
                <a:gd name="T13" fmla="*/ 13 h 121"/>
                <a:gd name="T14" fmla="*/ 0 w 39"/>
                <a:gd name="T15" fmla="*/ 0 h 121"/>
                <a:gd name="T16" fmla="*/ 3 w 39"/>
                <a:gd name="T17" fmla="*/ 0 h 121"/>
                <a:gd name="T18" fmla="*/ 7 w 39"/>
                <a:gd name="T19" fmla="*/ 1 h 121"/>
                <a:gd name="T20" fmla="*/ 15 w 39"/>
                <a:gd name="T21" fmla="*/ 3 h 121"/>
                <a:gd name="T22" fmla="*/ 23 w 39"/>
                <a:gd name="T23" fmla="*/ 5 h 121"/>
                <a:gd name="T24" fmla="*/ 30 w 39"/>
                <a:gd name="T25" fmla="*/ 11 h 121"/>
                <a:gd name="T26" fmla="*/ 37 w 39"/>
                <a:gd name="T27" fmla="*/ 20 h 121"/>
                <a:gd name="T28" fmla="*/ 39 w 39"/>
                <a:gd name="T29" fmla="*/ 34 h 121"/>
                <a:gd name="T30" fmla="*/ 39 w 39"/>
                <a:gd name="T31" fmla="*/ 121 h 121"/>
                <a:gd name="T32" fmla="*/ 37 w 39"/>
                <a:gd name="T33" fmla="*/ 121 h 121"/>
                <a:gd name="T34" fmla="*/ 37 w 39"/>
                <a:gd name="T35" fmla="*/ 36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" h="121">
                  <a:moveTo>
                    <a:pt x="37" y="36"/>
                  </a:moveTo>
                  <a:lnTo>
                    <a:pt x="35" y="36"/>
                  </a:lnTo>
                  <a:lnTo>
                    <a:pt x="30" y="36"/>
                  </a:lnTo>
                  <a:lnTo>
                    <a:pt x="22" y="34"/>
                  </a:lnTo>
                  <a:lnTo>
                    <a:pt x="15" y="30"/>
                  </a:lnTo>
                  <a:lnTo>
                    <a:pt x="7" y="23"/>
                  </a:lnTo>
                  <a:lnTo>
                    <a:pt x="3" y="13"/>
                  </a:lnTo>
                  <a:lnTo>
                    <a:pt x="0" y="0"/>
                  </a:lnTo>
                  <a:lnTo>
                    <a:pt x="3" y="0"/>
                  </a:lnTo>
                  <a:lnTo>
                    <a:pt x="7" y="1"/>
                  </a:lnTo>
                  <a:lnTo>
                    <a:pt x="15" y="3"/>
                  </a:lnTo>
                  <a:lnTo>
                    <a:pt x="23" y="5"/>
                  </a:lnTo>
                  <a:lnTo>
                    <a:pt x="30" y="11"/>
                  </a:lnTo>
                  <a:lnTo>
                    <a:pt x="37" y="20"/>
                  </a:lnTo>
                  <a:lnTo>
                    <a:pt x="39" y="34"/>
                  </a:lnTo>
                  <a:lnTo>
                    <a:pt x="39" y="121"/>
                  </a:lnTo>
                  <a:lnTo>
                    <a:pt x="37" y="121"/>
                  </a:lnTo>
                  <a:lnTo>
                    <a:pt x="37" y="36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1" name="Freeform 9"/>
            <p:cNvSpPr>
              <a:spLocks/>
            </p:cNvSpPr>
            <p:nvPr/>
          </p:nvSpPr>
          <p:spPr bwMode="gray">
            <a:xfrm>
              <a:off x="2271" y="450"/>
              <a:ext cx="45" cy="139"/>
            </a:xfrm>
            <a:custGeom>
              <a:avLst/>
              <a:gdLst>
                <a:gd name="T0" fmla="*/ 3 w 45"/>
                <a:gd name="T1" fmla="*/ 42 h 139"/>
                <a:gd name="T2" fmla="*/ 6 w 45"/>
                <a:gd name="T3" fmla="*/ 42 h 139"/>
                <a:gd name="T4" fmla="*/ 12 w 45"/>
                <a:gd name="T5" fmla="*/ 42 h 139"/>
                <a:gd name="T6" fmla="*/ 20 w 45"/>
                <a:gd name="T7" fmla="*/ 39 h 139"/>
                <a:gd name="T8" fmla="*/ 29 w 45"/>
                <a:gd name="T9" fmla="*/ 35 h 139"/>
                <a:gd name="T10" fmla="*/ 37 w 45"/>
                <a:gd name="T11" fmla="*/ 27 h 139"/>
                <a:gd name="T12" fmla="*/ 43 w 45"/>
                <a:gd name="T13" fmla="*/ 17 h 139"/>
                <a:gd name="T14" fmla="*/ 45 w 45"/>
                <a:gd name="T15" fmla="*/ 2 h 139"/>
                <a:gd name="T16" fmla="*/ 43 w 45"/>
                <a:gd name="T17" fmla="*/ 0 h 139"/>
                <a:gd name="T18" fmla="*/ 37 w 45"/>
                <a:gd name="T19" fmla="*/ 2 h 139"/>
                <a:gd name="T20" fmla="*/ 29 w 45"/>
                <a:gd name="T21" fmla="*/ 3 h 139"/>
                <a:gd name="T22" fmla="*/ 19 w 45"/>
                <a:gd name="T23" fmla="*/ 7 h 139"/>
                <a:gd name="T24" fmla="*/ 11 w 45"/>
                <a:gd name="T25" fmla="*/ 14 h 139"/>
                <a:gd name="T26" fmla="*/ 4 w 45"/>
                <a:gd name="T27" fmla="*/ 23 h 139"/>
                <a:gd name="T28" fmla="*/ 0 w 45"/>
                <a:gd name="T29" fmla="*/ 39 h 139"/>
                <a:gd name="T30" fmla="*/ 0 w 45"/>
                <a:gd name="T31" fmla="*/ 139 h 139"/>
                <a:gd name="T32" fmla="*/ 3 w 45"/>
                <a:gd name="T33" fmla="*/ 139 h 139"/>
                <a:gd name="T34" fmla="*/ 3 w 45"/>
                <a:gd name="T35" fmla="*/ 42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5" h="139">
                  <a:moveTo>
                    <a:pt x="3" y="42"/>
                  </a:moveTo>
                  <a:lnTo>
                    <a:pt x="6" y="42"/>
                  </a:lnTo>
                  <a:lnTo>
                    <a:pt x="12" y="42"/>
                  </a:lnTo>
                  <a:lnTo>
                    <a:pt x="20" y="39"/>
                  </a:lnTo>
                  <a:lnTo>
                    <a:pt x="29" y="35"/>
                  </a:lnTo>
                  <a:lnTo>
                    <a:pt x="37" y="27"/>
                  </a:lnTo>
                  <a:lnTo>
                    <a:pt x="43" y="17"/>
                  </a:lnTo>
                  <a:lnTo>
                    <a:pt x="45" y="2"/>
                  </a:lnTo>
                  <a:lnTo>
                    <a:pt x="43" y="0"/>
                  </a:lnTo>
                  <a:lnTo>
                    <a:pt x="37" y="2"/>
                  </a:lnTo>
                  <a:lnTo>
                    <a:pt x="29" y="3"/>
                  </a:lnTo>
                  <a:lnTo>
                    <a:pt x="19" y="7"/>
                  </a:lnTo>
                  <a:lnTo>
                    <a:pt x="11" y="14"/>
                  </a:lnTo>
                  <a:lnTo>
                    <a:pt x="4" y="23"/>
                  </a:lnTo>
                  <a:lnTo>
                    <a:pt x="0" y="39"/>
                  </a:lnTo>
                  <a:lnTo>
                    <a:pt x="0" y="139"/>
                  </a:lnTo>
                  <a:lnTo>
                    <a:pt x="3" y="139"/>
                  </a:lnTo>
                  <a:lnTo>
                    <a:pt x="3" y="42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2" name="Freeform 10"/>
            <p:cNvSpPr>
              <a:spLocks/>
            </p:cNvSpPr>
            <p:nvPr/>
          </p:nvSpPr>
          <p:spPr bwMode="gray">
            <a:xfrm>
              <a:off x="1765" y="378"/>
              <a:ext cx="146" cy="211"/>
            </a:xfrm>
            <a:custGeom>
              <a:avLst/>
              <a:gdLst>
                <a:gd name="T0" fmla="*/ 68 w 146"/>
                <a:gd name="T1" fmla="*/ 67 h 211"/>
                <a:gd name="T2" fmla="*/ 67 w 146"/>
                <a:gd name="T3" fmla="*/ 67 h 211"/>
                <a:gd name="T4" fmla="*/ 60 w 146"/>
                <a:gd name="T5" fmla="*/ 66 h 211"/>
                <a:gd name="T6" fmla="*/ 50 w 146"/>
                <a:gd name="T7" fmla="*/ 64 h 211"/>
                <a:gd name="T8" fmla="*/ 41 w 146"/>
                <a:gd name="T9" fmla="*/ 62 h 211"/>
                <a:gd name="T10" fmla="*/ 29 w 146"/>
                <a:gd name="T11" fmla="*/ 55 h 211"/>
                <a:gd name="T12" fmla="*/ 18 w 146"/>
                <a:gd name="T13" fmla="*/ 47 h 211"/>
                <a:gd name="T14" fmla="*/ 10 w 146"/>
                <a:gd name="T15" fmla="*/ 35 h 211"/>
                <a:gd name="T16" fmla="*/ 3 w 146"/>
                <a:gd name="T17" fmla="*/ 20 h 211"/>
                <a:gd name="T18" fmla="*/ 0 w 146"/>
                <a:gd name="T19" fmla="*/ 0 h 211"/>
                <a:gd name="T20" fmla="*/ 3 w 146"/>
                <a:gd name="T21" fmla="*/ 0 h 211"/>
                <a:gd name="T22" fmla="*/ 10 w 146"/>
                <a:gd name="T23" fmla="*/ 0 h 211"/>
                <a:gd name="T24" fmla="*/ 19 w 146"/>
                <a:gd name="T25" fmla="*/ 0 h 211"/>
                <a:gd name="T26" fmla="*/ 30 w 146"/>
                <a:gd name="T27" fmla="*/ 2 h 211"/>
                <a:gd name="T28" fmla="*/ 41 w 146"/>
                <a:gd name="T29" fmla="*/ 6 h 211"/>
                <a:gd name="T30" fmla="*/ 53 w 146"/>
                <a:gd name="T31" fmla="*/ 14 h 211"/>
                <a:gd name="T32" fmla="*/ 62 w 146"/>
                <a:gd name="T33" fmla="*/ 25 h 211"/>
                <a:gd name="T34" fmla="*/ 69 w 146"/>
                <a:gd name="T35" fmla="*/ 41 h 211"/>
                <a:gd name="T36" fmla="*/ 73 w 146"/>
                <a:gd name="T37" fmla="*/ 62 h 211"/>
                <a:gd name="T38" fmla="*/ 73 w 146"/>
                <a:gd name="T39" fmla="*/ 60 h 211"/>
                <a:gd name="T40" fmla="*/ 73 w 146"/>
                <a:gd name="T41" fmla="*/ 55 h 211"/>
                <a:gd name="T42" fmla="*/ 75 w 146"/>
                <a:gd name="T43" fmla="*/ 45 h 211"/>
                <a:gd name="T44" fmla="*/ 79 w 146"/>
                <a:gd name="T45" fmla="*/ 36 h 211"/>
                <a:gd name="T46" fmla="*/ 84 w 146"/>
                <a:gd name="T47" fmla="*/ 25 h 211"/>
                <a:gd name="T48" fmla="*/ 92 w 146"/>
                <a:gd name="T49" fmla="*/ 16 h 211"/>
                <a:gd name="T50" fmla="*/ 106 w 146"/>
                <a:gd name="T51" fmla="*/ 8 h 211"/>
                <a:gd name="T52" fmla="*/ 123 w 146"/>
                <a:gd name="T53" fmla="*/ 2 h 211"/>
                <a:gd name="T54" fmla="*/ 146 w 146"/>
                <a:gd name="T55" fmla="*/ 0 h 211"/>
                <a:gd name="T56" fmla="*/ 145 w 146"/>
                <a:gd name="T57" fmla="*/ 2 h 211"/>
                <a:gd name="T58" fmla="*/ 145 w 146"/>
                <a:gd name="T59" fmla="*/ 8 h 211"/>
                <a:gd name="T60" fmla="*/ 143 w 146"/>
                <a:gd name="T61" fmla="*/ 17 h 211"/>
                <a:gd name="T62" fmla="*/ 139 w 146"/>
                <a:gd name="T63" fmla="*/ 28 h 211"/>
                <a:gd name="T64" fmla="*/ 134 w 146"/>
                <a:gd name="T65" fmla="*/ 39 h 211"/>
                <a:gd name="T66" fmla="*/ 126 w 146"/>
                <a:gd name="T67" fmla="*/ 49 h 211"/>
                <a:gd name="T68" fmla="*/ 114 w 146"/>
                <a:gd name="T69" fmla="*/ 59 h 211"/>
                <a:gd name="T70" fmla="*/ 98 w 146"/>
                <a:gd name="T71" fmla="*/ 64 h 211"/>
                <a:gd name="T72" fmla="*/ 79 w 146"/>
                <a:gd name="T73" fmla="*/ 67 h 211"/>
                <a:gd name="T74" fmla="*/ 79 w 146"/>
                <a:gd name="T75" fmla="*/ 211 h 211"/>
                <a:gd name="T76" fmla="*/ 68 w 146"/>
                <a:gd name="T77" fmla="*/ 211 h 211"/>
                <a:gd name="T78" fmla="*/ 68 w 146"/>
                <a:gd name="T79" fmla="*/ 67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6" h="211">
                  <a:moveTo>
                    <a:pt x="68" y="67"/>
                  </a:moveTo>
                  <a:lnTo>
                    <a:pt x="67" y="67"/>
                  </a:lnTo>
                  <a:lnTo>
                    <a:pt x="60" y="66"/>
                  </a:lnTo>
                  <a:lnTo>
                    <a:pt x="50" y="64"/>
                  </a:lnTo>
                  <a:lnTo>
                    <a:pt x="41" y="62"/>
                  </a:lnTo>
                  <a:lnTo>
                    <a:pt x="29" y="55"/>
                  </a:lnTo>
                  <a:lnTo>
                    <a:pt x="18" y="47"/>
                  </a:lnTo>
                  <a:lnTo>
                    <a:pt x="10" y="35"/>
                  </a:lnTo>
                  <a:lnTo>
                    <a:pt x="3" y="20"/>
                  </a:lnTo>
                  <a:lnTo>
                    <a:pt x="0" y="0"/>
                  </a:lnTo>
                  <a:lnTo>
                    <a:pt x="3" y="0"/>
                  </a:lnTo>
                  <a:lnTo>
                    <a:pt x="10" y="0"/>
                  </a:lnTo>
                  <a:lnTo>
                    <a:pt x="19" y="0"/>
                  </a:lnTo>
                  <a:lnTo>
                    <a:pt x="30" y="2"/>
                  </a:lnTo>
                  <a:lnTo>
                    <a:pt x="41" y="6"/>
                  </a:lnTo>
                  <a:lnTo>
                    <a:pt x="53" y="14"/>
                  </a:lnTo>
                  <a:lnTo>
                    <a:pt x="62" y="25"/>
                  </a:lnTo>
                  <a:lnTo>
                    <a:pt x="69" y="41"/>
                  </a:lnTo>
                  <a:lnTo>
                    <a:pt x="73" y="62"/>
                  </a:lnTo>
                  <a:lnTo>
                    <a:pt x="73" y="60"/>
                  </a:lnTo>
                  <a:lnTo>
                    <a:pt x="73" y="55"/>
                  </a:lnTo>
                  <a:lnTo>
                    <a:pt x="75" y="45"/>
                  </a:lnTo>
                  <a:lnTo>
                    <a:pt x="79" y="36"/>
                  </a:lnTo>
                  <a:lnTo>
                    <a:pt x="84" y="25"/>
                  </a:lnTo>
                  <a:lnTo>
                    <a:pt x="92" y="16"/>
                  </a:lnTo>
                  <a:lnTo>
                    <a:pt x="106" y="8"/>
                  </a:lnTo>
                  <a:lnTo>
                    <a:pt x="123" y="2"/>
                  </a:lnTo>
                  <a:lnTo>
                    <a:pt x="146" y="0"/>
                  </a:lnTo>
                  <a:lnTo>
                    <a:pt x="145" y="2"/>
                  </a:lnTo>
                  <a:lnTo>
                    <a:pt x="145" y="8"/>
                  </a:lnTo>
                  <a:lnTo>
                    <a:pt x="143" y="17"/>
                  </a:lnTo>
                  <a:lnTo>
                    <a:pt x="139" y="28"/>
                  </a:lnTo>
                  <a:lnTo>
                    <a:pt x="134" y="39"/>
                  </a:lnTo>
                  <a:lnTo>
                    <a:pt x="126" y="49"/>
                  </a:lnTo>
                  <a:lnTo>
                    <a:pt x="114" y="59"/>
                  </a:lnTo>
                  <a:lnTo>
                    <a:pt x="98" y="64"/>
                  </a:lnTo>
                  <a:lnTo>
                    <a:pt x="79" y="67"/>
                  </a:lnTo>
                  <a:lnTo>
                    <a:pt x="79" y="211"/>
                  </a:lnTo>
                  <a:lnTo>
                    <a:pt x="68" y="211"/>
                  </a:lnTo>
                  <a:lnTo>
                    <a:pt x="68" y="67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3" name="Freeform 11"/>
            <p:cNvSpPr>
              <a:spLocks/>
            </p:cNvSpPr>
            <p:nvPr/>
          </p:nvSpPr>
          <p:spPr bwMode="gray">
            <a:xfrm>
              <a:off x="2792" y="378"/>
              <a:ext cx="144" cy="211"/>
            </a:xfrm>
            <a:custGeom>
              <a:avLst/>
              <a:gdLst>
                <a:gd name="T0" fmla="*/ 67 w 144"/>
                <a:gd name="T1" fmla="*/ 67 h 211"/>
                <a:gd name="T2" fmla="*/ 66 w 144"/>
                <a:gd name="T3" fmla="*/ 67 h 211"/>
                <a:gd name="T4" fmla="*/ 59 w 144"/>
                <a:gd name="T5" fmla="*/ 66 h 211"/>
                <a:gd name="T6" fmla="*/ 50 w 144"/>
                <a:gd name="T7" fmla="*/ 64 h 211"/>
                <a:gd name="T8" fmla="*/ 39 w 144"/>
                <a:gd name="T9" fmla="*/ 62 h 211"/>
                <a:gd name="T10" fmla="*/ 28 w 144"/>
                <a:gd name="T11" fmla="*/ 55 h 211"/>
                <a:gd name="T12" fmla="*/ 17 w 144"/>
                <a:gd name="T13" fmla="*/ 47 h 211"/>
                <a:gd name="T14" fmla="*/ 9 w 144"/>
                <a:gd name="T15" fmla="*/ 35 h 211"/>
                <a:gd name="T16" fmla="*/ 2 w 144"/>
                <a:gd name="T17" fmla="*/ 20 h 211"/>
                <a:gd name="T18" fmla="*/ 0 w 144"/>
                <a:gd name="T19" fmla="*/ 0 h 211"/>
                <a:gd name="T20" fmla="*/ 2 w 144"/>
                <a:gd name="T21" fmla="*/ 0 h 211"/>
                <a:gd name="T22" fmla="*/ 9 w 144"/>
                <a:gd name="T23" fmla="*/ 0 h 211"/>
                <a:gd name="T24" fmla="*/ 17 w 144"/>
                <a:gd name="T25" fmla="*/ 0 h 211"/>
                <a:gd name="T26" fmla="*/ 28 w 144"/>
                <a:gd name="T27" fmla="*/ 2 h 211"/>
                <a:gd name="T28" fmla="*/ 40 w 144"/>
                <a:gd name="T29" fmla="*/ 6 h 211"/>
                <a:gd name="T30" fmla="*/ 51 w 144"/>
                <a:gd name="T31" fmla="*/ 14 h 211"/>
                <a:gd name="T32" fmla="*/ 62 w 144"/>
                <a:gd name="T33" fmla="*/ 25 h 211"/>
                <a:gd name="T34" fmla="*/ 69 w 144"/>
                <a:gd name="T35" fmla="*/ 41 h 211"/>
                <a:gd name="T36" fmla="*/ 73 w 144"/>
                <a:gd name="T37" fmla="*/ 62 h 211"/>
                <a:gd name="T38" fmla="*/ 73 w 144"/>
                <a:gd name="T39" fmla="*/ 60 h 211"/>
                <a:gd name="T40" fmla="*/ 73 w 144"/>
                <a:gd name="T41" fmla="*/ 55 h 211"/>
                <a:gd name="T42" fmla="*/ 74 w 144"/>
                <a:gd name="T43" fmla="*/ 45 h 211"/>
                <a:gd name="T44" fmla="*/ 77 w 144"/>
                <a:gd name="T45" fmla="*/ 36 h 211"/>
                <a:gd name="T46" fmla="*/ 82 w 144"/>
                <a:gd name="T47" fmla="*/ 25 h 211"/>
                <a:gd name="T48" fmla="*/ 91 w 144"/>
                <a:gd name="T49" fmla="*/ 16 h 211"/>
                <a:gd name="T50" fmla="*/ 105 w 144"/>
                <a:gd name="T51" fmla="*/ 8 h 211"/>
                <a:gd name="T52" fmla="*/ 121 w 144"/>
                <a:gd name="T53" fmla="*/ 2 h 211"/>
                <a:gd name="T54" fmla="*/ 144 w 144"/>
                <a:gd name="T55" fmla="*/ 0 h 211"/>
                <a:gd name="T56" fmla="*/ 144 w 144"/>
                <a:gd name="T57" fmla="*/ 2 h 211"/>
                <a:gd name="T58" fmla="*/ 144 w 144"/>
                <a:gd name="T59" fmla="*/ 8 h 211"/>
                <a:gd name="T60" fmla="*/ 141 w 144"/>
                <a:gd name="T61" fmla="*/ 17 h 211"/>
                <a:gd name="T62" fmla="*/ 139 w 144"/>
                <a:gd name="T63" fmla="*/ 28 h 211"/>
                <a:gd name="T64" fmla="*/ 133 w 144"/>
                <a:gd name="T65" fmla="*/ 39 h 211"/>
                <a:gd name="T66" fmla="*/ 125 w 144"/>
                <a:gd name="T67" fmla="*/ 49 h 211"/>
                <a:gd name="T68" fmla="*/ 113 w 144"/>
                <a:gd name="T69" fmla="*/ 59 h 211"/>
                <a:gd name="T70" fmla="*/ 97 w 144"/>
                <a:gd name="T71" fmla="*/ 64 h 211"/>
                <a:gd name="T72" fmla="*/ 77 w 144"/>
                <a:gd name="T73" fmla="*/ 67 h 211"/>
                <a:gd name="T74" fmla="*/ 77 w 144"/>
                <a:gd name="T75" fmla="*/ 211 h 211"/>
                <a:gd name="T76" fmla="*/ 67 w 144"/>
                <a:gd name="T77" fmla="*/ 211 h 211"/>
                <a:gd name="T78" fmla="*/ 67 w 144"/>
                <a:gd name="T79" fmla="*/ 67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4" h="211">
                  <a:moveTo>
                    <a:pt x="67" y="67"/>
                  </a:moveTo>
                  <a:lnTo>
                    <a:pt x="66" y="67"/>
                  </a:lnTo>
                  <a:lnTo>
                    <a:pt x="59" y="66"/>
                  </a:lnTo>
                  <a:lnTo>
                    <a:pt x="50" y="64"/>
                  </a:lnTo>
                  <a:lnTo>
                    <a:pt x="39" y="62"/>
                  </a:lnTo>
                  <a:lnTo>
                    <a:pt x="28" y="55"/>
                  </a:lnTo>
                  <a:lnTo>
                    <a:pt x="17" y="47"/>
                  </a:lnTo>
                  <a:lnTo>
                    <a:pt x="9" y="35"/>
                  </a:lnTo>
                  <a:lnTo>
                    <a:pt x="2" y="20"/>
                  </a:lnTo>
                  <a:lnTo>
                    <a:pt x="0" y="0"/>
                  </a:lnTo>
                  <a:lnTo>
                    <a:pt x="2" y="0"/>
                  </a:lnTo>
                  <a:lnTo>
                    <a:pt x="9" y="0"/>
                  </a:lnTo>
                  <a:lnTo>
                    <a:pt x="17" y="0"/>
                  </a:lnTo>
                  <a:lnTo>
                    <a:pt x="28" y="2"/>
                  </a:lnTo>
                  <a:lnTo>
                    <a:pt x="40" y="6"/>
                  </a:lnTo>
                  <a:lnTo>
                    <a:pt x="51" y="14"/>
                  </a:lnTo>
                  <a:lnTo>
                    <a:pt x="62" y="25"/>
                  </a:lnTo>
                  <a:lnTo>
                    <a:pt x="69" y="41"/>
                  </a:lnTo>
                  <a:lnTo>
                    <a:pt x="73" y="62"/>
                  </a:lnTo>
                  <a:lnTo>
                    <a:pt x="73" y="60"/>
                  </a:lnTo>
                  <a:lnTo>
                    <a:pt x="73" y="55"/>
                  </a:lnTo>
                  <a:lnTo>
                    <a:pt x="74" y="45"/>
                  </a:lnTo>
                  <a:lnTo>
                    <a:pt x="77" y="36"/>
                  </a:lnTo>
                  <a:lnTo>
                    <a:pt x="82" y="25"/>
                  </a:lnTo>
                  <a:lnTo>
                    <a:pt x="91" y="16"/>
                  </a:lnTo>
                  <a:lnTo>
                    <a:pt x="105" y="8"/>
                  </a:lnTo>
                  <a:lnTo>
                    <a:pt x="121" y="2"/>
                  </a:lnTo>
                  <a:lnTo>
                    <a:pt x="144" y="0"/>
                  </a:lnTo>
                  <a:lnTo>
                    <a:pt x="144" y="2"/>
                  </a:lnTo>
                  <a:lnTo>
                    <a:pt x="144" y="8"/>
                  </a:lnTo>
                  <a:lnTo>
                    <a:pt x="141" y="17"/>
                  </a:lnTo>
                  <a:lnTo>
                    <a:pt x="139" y="28"/>
                  </a:lnTo>
                  <a:lnTo>
                    <a:pt x="133" y="39"/>
                  </a:lnTo>
                  <a:lnTo>
                    <a:pt x="125" y="49"/>
                  </a:lnTo>
                  <a:lnTo>
                    <a:pt x="113" y="59"/>
                  </a:lnTo>
                  <a:lnTo>
                    <a:pt x="97" y="64"/>
                  </a:lnTo>
                  <a:lnTo>
                    <a:pt x="77" y="67"/>
                  </a:lnTo>
                  <a:lnTo>
                    <a:pt x="77" y="211"/>
                  </a:lnTo>
                  <a:lnTo>
                    <a:pt x="67" y="211"/>
                  </a:lnTo>
                  <a:lnTo>
                    <a:pt x="67" y="67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4" name="Freeform 12"/>
            <p:cNvSpPr>
              <a:spLocks/>
            </p:cNvSpPr>
            <p:nvPr/>
          </p:nvSpPr>
          <p:spPr bwMode="gray">
            <a:xfrm>
              <a:off x="2631" y="457"/>
              <a:ext cx="89" cy="132"/>
            </a:xfrm>
            <a:custGeom>
              <a:avLst/>
              <a:gdLst>
                <a:gd name="T0" fmla="*/ 42 w 89"/>
                <a:gd name="T1" fmla="*/ 43 h 132"/>
                <a:gd name="T2" fmla="*/ 39 w 89"/>
                <a:gd name="T3" fmla="*/ 42 h 132"/>
                <a:gd name="T4" fmla="*/ 33 w 89"/>
                <a:gd name="T5" fmla="*/ 42 h 132"/>
                <a:gd name="T6" fmla="*/ 25 w 89"/>
                <a:gd name="T7" fmla="*/ 39 h 132"/>
                <a:gd name="T8" fmla="*/ 16 w 89"/>
                <a:gd name="T9" fmla="*/ 35 h 132"/>
                <a:gd name="T10" fmla="*/ 8 w 89"/>
                <a:gd name="T11" fmla="*/ 27 h 132"/>
                <a:gd name="T12" fmla="*/ 2 w 89"/>
                <a:gd name="T13" fmla="*/ 16 h 132"/>
                <a:gd name="T14" fmla="*/ 0 w 89"/>
                <a:gd name="T15" fmla="*/ 0 h 132"/>
                <a:gd name="T16" fmla="*/ 2 w 89"/>
                <a:gd name="T17" fmla="*/ 0 h 132"/>
                <a:gd name="T18" fmla="*/ 6 w 89"/>
                <a:gd name="T19" fmla="*/ 0 h 132"/>
                <a:gd name="T20" fmla="*/ 12 w 89"/>
                <a:gd name="T21" fmla="*/ 1 h 132"/>
                <a:gd name="T22" fmla="*/ 21 w 89"/>
                <a:gd name="T23" fmla="*/ 3 h 132"/>
                <a:gd name="T24" fmla="*/ 29 w 89"/>
                <a:gd name="T25" fmla="*/ 8 h 132"/>
                <a:gd name="T26" fmla="*/ 37 w 89"/>
                <a:gd name="T27" fmla="*/ 15 h 132"/>
                <a:gd name="T28" fmla="*/ 42 w 89"/>
                <a:gd name="T29" fmla="*/ 26 h 132"/>
                <a:gd name="T30" fmla="*/ 45 w 89"/>
                <a:gd name="T31" fmla="*/ 39 h 132"/>
                <a:gd name="T32" fmla="*/ 45 w 89"/>
                <a:gd name="T33" fmla="*/ 38 h 132"/>
                <a:gd name="T34" fmla="*/ 45 w 89"/>
                <a:gd name="T35" fmla="*/ 34 h 132"/>
                <a:gd name="T36" fmla="*/ 46 w 89"/>
                <a:gd name="T37" fmla="*/ 27 h 132"/>
                <a:gd name="T38" fmla="*/ 49 w 89"/>
                <a:gd name="T39" fmla="*/ 20 h 132"/>
                <a:gd name="T40" fmla="*/ 54 w 89"/>
                <a:gd name="T41" fmla="*/ 14 h 132"/>
                <a:gd name="T42" fmla="*/ 62 w 89"/>
                <a:gd name="T43" fmla="*/ 7 h 132"/>
                <a:gd name="T44" fmla="*/ 73 w 89"/>
                <a:gd name="T45" fmla="*/ 3 h 132"/>
                <a:gd name="T46" fmla="*/ 89 w 89"/>
                <a:gd name="T47" fmla="*/ 0 h 132"/>
                <a:gd name="T48" fmla="*/ 89 w 89"/>
                <a:gd name="T49" fmla="*/ 3 h 132"/>
                <a:gd name="T50" fmla="*/ 88 w 89"/>
                <a:gd name="T51" fmla="*/ 10 h 132"/>
                <a:gd name="T52" fmla="*/ 87 w 89"/>
                <a:gd name="T53" fmla="*/ 18 h 132"/>
                <a:gd name="T54" fmla="*/ 81 w 89"/>
                <a:gd name="T55" fmla="*/ 26 h 132"/>
                <a:gd name="T56" fmla="*/ 74 w 89"/>
                <a:gd name="T57" fmla="*/ 34 h 132"/>
                <a:gd name="T58" fmla="*/ 64 w 89"/>
                <a:gd name="T59" fmla="*/ 41 h 132"/>
                <a:gd name="T60" fmla="*/ 47 w 89"/>
                <a:gd name="T61" fmla="*/ 43 h 132"/>
                <a:gd name="T62" fmla="*/ 47 w 89"/>
                <a:gd name="T63" fmla="*/ 132 h 132"/>
                <a:gd name="T64" fmla="*/ 42 w 89"/>
                <a:gd name="T65" fmla="*/ 132 h 132"/>
                <a:gd name="T66" fmla="*/ 42 w 89"/>
                <a:gd name="T67" fmla="*/ 4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9" h="132">
                  <a:moveTo>
                    <a:pt x="42" y="43"/>
                  </a:moveTo>
                  <a:lnTo>
                    <a:pt x="39" y="42"/>
                  </a:lnTo>
                  <a:lnTo>
                    <a:pt x="33" y="42"/>
                  </a:lnTo>
                  <a:lnTo>
                    <a:pt x="25" y="39"/>
                  </a:lnTo>
                  <a:lnTo>
                    <a:pt x="16" y="35"/>
                  </a:lnTo>
                  <a:lnTo>
                    <a:pt x="8" y="27"/>
                  </a:lnTo>
                  <a:lnTo>
                    <a:pt x="2" y="16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12" y="1"/>
                  </a:lnTo>
                  <a:lnTo>
                    <a:pt x="21" y="3"/>
                  </a:lnTo>
                  <a:lnTo>
                    <a:pt x="29" y="8"/>
                  </a:lnTo>
                  <a:lnTo>
                    <a:pt x="37" y="15"/>
                  </a:lnTo>
                  <a:lnTo>
                    <a:pt x="42" y="26"/>
                  </a:lnTo>
                  <a:lnTo>
                    <a:pt x="45" y="39"/>
                  </a:lnTo>
                  <a:lnTo>
                    <a:pt x="45" y="38"/>
                  </a:lnTo>
                  <a:lnTo>
                    <a:pt x="45" y="34"/>
                  </a:lnTo>
                  <a:lnTo>
                    <a:pt x="46" y="27"/>
                  </a:lnTo>
                  <a:lnTo>
                    <a:pt x="49" y="20"/>
                  </a:lnTo>
                  <a:lnTo>
                    <a:pt x="54" y="14"/>
                  </a:lnTo>
                  <a:lnTo>
                    <a:pt x="62" y="7"/>
                  </a:lnTo>
                  <a:lnTo>
                    <a:pt x="73" y="3"/>
                  </a:lnTo>
                  <a:lnTo>
                    <a:pt x="89" y="0"/>
                  </a:lnTo>
                  <a:lnTo>
                    <a:pt x="89" y="3"/>
                  </a:lnTo>
                  <a:lnTo>
                    <a:pt x="88" y="10"/>
                  </a:lnTo>
                  <a:lnTo>
                    <a:pt x="87" y="18"/>
                  </a:lnTo>
                  <a:lnTo>
                    <a:pt x="81" y="26"/>
                  </a:lnTo>
                  <a:lnTo>
                    <a:pt x="74" y="34"/>
                  </a:lnTo>
                  <a:lnTo>
                    <a:pt x="64" y="41"/>
                  </a:lnTo>
                  <a:lnTo>
                    <a:pt x="47" y="43"/>
                  </a:lnTo>
                  <a:lnTo>
                    <a:pt x="47" y="132"/>
                  </a:lnTo>
                  <a:lnTo>
                    <a:pt x="42" y="132"/>
                  </a:lnTo>
                  <a:lnTo>
                    <a:pt x="42" y="4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5" name="Freeform 13"/>
            <p:cNvSpPr>
              <a:spLocks/>
            </p:cNvSpPr>
            <p:nvPr/>
          </p:nvSpPr>
          <p:spPr bwMode="gray">
            <a:xfrm>
              <a:off x="2430" y="403"/>
              <a:ext cx="88" cy="186"/>
            </a:xfrm>
            <a:custGeom>
              <a:avLst/>
              <a:gdLst>
                <a:gd name="T0" fmla="*/ 43 w 88"/>
                <a:gd name="T1" fmla="*/ 43 h 186"/>
                <a:gd name="T2" fmla="*/ 41 w 88"/>
                <a:gd name="T3" fmla="*/ 43 h 186"/>
                <a:gd name="T4" fmla="*/ 35 w 88"/>
                <a:gd name="T5" fmla="*/ 43 h 186"/>
                <a:gd name="T6" fmla="*/ 27 w 88"/>
                <a:gd name="T7" fmla="*/ 41 h 186"/>
                <a:gd name="T8" fmla="*/ 18 w 88"/>
                <a:gd name="T9" fmla="*/ 35 h 186"/>
                <a:gd name="T10" fmla="*/ 8 w 88"/>
                <a:gd name="T11" fmla="*/ 28 h 186"/>
                <a:gd name="T12" fmla="*/ 3 w 88"/>
                <a:gd name="T13" fmla="*/ 16 h 186"/>
                <a:gd name="T14" fmla="*/ 0 w 88"/>
                <a:gd name="T15" fmla="*/ 0 h 186"/>
                <a:gd name="T16" fmla="*/ 3 w 88"/>
                <a:gd name="T17" fmla="*/ 0 h 186"/>
                <a:gd name="T18" fmla="*/ 8 w 88"/>
                <a:gd name="T19" fmla="*/ 0 h 186"/>
                <a:gd name="T20" fmla="*/ 17 w 88"/>
                <a:gd name="T21" fmla="*/ 1 h 186"/>
                <a:gd name="T22" fmla="*/ 26 w 88"/>
                <a:gd name="T23" fmla="*/ 6 h 186"/>
                <a:gd name="T24" fmla="*/ 35 w 88"/>
                <a:gd name="T25" fmla="*/ 12 h 186"/>
                <a:gd name="T26" fmla="*/ 42 w 88"/>
                <a:gd name="T27" fmla="*/ 24 h 186"/>
                <a:gd name="T28" fmla="*/ 48 w 88"/>
                <a:gd name="T29" fmla="*/ 41 h 186"/>
                <a:gd name="T30" fmla="*/ 48 w 88"/>
                <a:gd name="T31" fmla="*/ 90 h 186"/>
                <a:gd name="T32" fmla="*/ 48 w 88"/>
                <a:gd name="T33" fmla="*/ 88 h 186"/>
                <a:gd name="T34" fmla="*/ 48 w 88"/>
                <a:gd name="T35" fmla="*/ 82 h 186"/>
                <a:gd name="T36" fmla="*/ 50 w 88"/>
                <a:gd name="T37" fmla="*/ 74 h 186"/>
                <a:gd name="T38" fmla="*/ 54 w 88"/>
                <a:gd name="T39" fmla="*/ 66 h 186"/>
                <a:gd name="T40" fmla="*/ 61 w 88"/>
                <a:gd name="T41" fmla="*/ 58 h 186"/>
                <a:gd name="T42" fmla="*/ 72 w 88"/>
                <a:gd name="T43" fmla="*/ 53 h 186"/>
                <a:gd name="T44" fmla="*/ 87 w 88"/>
                <a:gd name="T45" fmla="*/ 50 h 186"/>
                <a:gd name="T46" fmla="*/ 88 w 88"/>
                <a:gd name="T47" fmla="*/ 51 h 186"/>
                <a:gd name="T48" fmla="*/ 88 w 88"/>
                <a:gd name="T49" fmla="*/ 57 h 186"/>
                <a:gd name="T50" fmla="*/ 87 w 88"/>
                <a:gd name="T51" fmla="*/ 64 h 186"/>
                <a:gd name="T52" fmla="*/ 84 w 88"/>
                <a:gd name="T53" fmla="*/ 72 h 186"/>
                <a:gd name="T54" fmla="*/ 80 w 88"/>
                <a:gd name="T55" fmla="*/ 80 h 186"/>
                <a:gd name="T56" fmla="*/ 73 w 88"/>
                <a:gd name="T57" fmla="*/ 86 h 186"/>
                <a:gd name="T58" fmla="*/ 62 w 88"/>
                <a:gd name="T59" fmla="*/ 92 h 186"/>
                <a:gd name="T60" fmla="*/ 48 w 88"/>
                <a:gd name="T61" fmla="*/ 93 h 186"/>
                <a:gd name="T62" fmla="*/ 48 w 88"/>
                <a:gd name="T63" fmla="*/ 186 h 186"/>
                <a:gd name="T64" fmla="*/ 43 w 88"/>
                <a:gd name="T65" fmla="*/ 186 h 186"/>
                <a:gd name="T66" fmla="*/ 43 w 88"/>
                <a:gd name="T67" fmla="*/ 143 h 186"/>
                <a:gd name="T68" fmla="*/ 42 w 88"/>
                <a:gd name="T69" fmla="*/ 143 h 186"/>
                <a:gd name="T70" fmla="*/ 37 w 88"/>
                <a:gd name="T71" fmla="*/ 142 h 186"/>
                <a:gd name="T72" fmla="*/ 29 w 88"/>
                <a:gd name="T73" fmla="*/ 140 h 186"/>
                <a:gd name="T74" fmla="*/ 22 w 88"/>
                <a:gd name="T75" fmla="*/ 136 h 186"/>
                <a:gd name="T76" fmla="*/ 14 w 88"/>
                <a:gd name="T77" fmla="*/ 130 h 186"/>
                <a:gd name="T78" fmla="*/ 8 w 88"/>
                <a:gd name="T79" fmla="*/ 120 h 186"/>
                <a:gd name="T80" fmla="*/ 7 w 88"/>
                <a:gd name="T81" fmla="*/ 105 h 186"/>
                <a:gd name="T82" fmla="*/ 8 w 88"/>
                <a:gd name="T83" fmla="*/ 105 h 186"/>
                <a:gd name="T84" fmla="*/ 12 w 88"/>
                <a:gd name="T85" fmla="*/ 107 h 186"/>
                <a:gd name="T86" fmla="*/ 19 w 88"/>
                <a:gd name="T87" fmla="*/ 108 h 186"/>
                <a:gd name="T88" fmla="*/ 26 w 88"/>
                <a:gd name="T89" fmla="*/ 111 h 186"/>
                <a:gd name="T90" fmla="*/ 34 w 88"/>
                <a:gd name="T91" fmla="*/ 117 h 186"/>
                <a:gd name="T92" fmla="*/ 39 w 88"/>
                <a:gd name="T93" fmla="*/ 127 h 186"/>
                <a:gd name="T94" fmla="*/ 43 w 88"/>
                <a:gd name="T95" fmla="*/ 140 h 186"/>
                <a:gd name="T96" fmla="*/ 43 w 88"/>
                <a:gd name="T97" fmla="*/ 43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8" h="186">
                  <a:moveTo>
                    <a:pt x="43" y="43"/>
                  </a:moveTo>
                  <a:lnTo>
                    <a:pt x="41" y="43"/>
                  </a:lnTo>
                  <a:lnTo>
                    <a:pt x="35" y="43"/>
                  </a:lnTo>
                  <a:lnTo>
                    <a:pt x="27" y="41"/>
                  </a:lnTo>
                  <a:lnTo>
                    <a:pt x="18" y="35"/>
                  </a:lnTo>
                  <a:lnTo>
                    <a:pt x="8" y="28"/>
                  </a:lnTo>
                  <a:lnTo>
                    <a:pt x="3" y="16"/>
                  </a:lnTo>
                  <a:lnTo>
                    <a:pt x="0" y="0"/>
                  </a:lnTo>
                  <a:lnTo>
                    <a:pt x="3" y="0"/>
                  </a:lnTo>
                  <a:lnTo>
                    <a:pt x="8" y="0"/>
                  </a:lnTo>
                  <a:lnTo>
                    <a:pt x="17" y="1"/>
                  </a:lnTo>
                  <a:lnTo>
                    <a:pt x="26" y="6"/>
                  </a:lnTo>
                  <a:lnTo>
                    <a:pt x="35" y="12"/>
                  </a:lnTo>
                  <a:lnTo>
                    <a:pt x="42" y="24"/>
                  </a:lnTo>
                  <a:lnTo>
                    <a:pt x="48" y="41"/>
                  </a:lnTo>
                  <a:lnTo>
                    <a:pt x="48" y="90"/>
                  </a:lnTo>
                  <a:lnTo>
                    <a:pt x="48" y="88"/>
                  </a:lnTo>
                  <a:lnTo>
                    <a:pt x="48" y="82"/>
                  </a:lnTo>
                  <a:lnTo>
                    <a:pt x="50" y="74"/>
                  </a:lnTo>
                  <a:lnTo>
                    <a:pt x="54" y="66"/>
                  </a:lnTo>
                  <a:lnTo>
                    <a:pt x="61" y="58"/>
                  </a:lnTo>
                  <a:lnTo>
                    <a:pt x="72" y="53"/>
                  </a:lnTo>
                  <a:lnTo>
                    <a:pt x="87" y="50"/>
                  </a:lnTo>
                  <a:lnTo>
                    <a:pt x="88" y="51"/>
                  </a:lnTo>
                  <a:lnTo>
                    <a:pt x="88" y="57"/>
                  </a:lnTo>
                  <a:lnTo>
                    <a:pt x="87" y="64"/>
                  </a:lnTo>
                  <a:lnTo>
                    <a:pt x="84" y="72"/>
                  </a:lnTo>
                  <a:lnTo>
                    <a:pt x="80" y="80"/>
                  </a:lnTo>
                  <a:lnTo>
                    <a:pt x="73" y="86"/>
                  </a:lnTo>
                  <a:lnTo>
                    <a:pt x="62" y="92"/>
                  </a:lnTo>
                  <a:lnTo>
                    <a:pt x="48" y="93"/>
                  </a:lnTo>
                  <a:lnTo>
                    <a:pt x="48" y="186"/>
                  </a:lnTo>
                  <a:lnTo>
                    <a:pt x="43" y="186"/>
                  </a:lnTo>
                  <a:lnTo>
                    <a:pt x="43" y="143"/>
                  </a:lnTo>
                  <a:lnTo>
                    <a:pt x="42" y="143"/>
                  </a:lnTo>
                  <a:lnTo>
                    <a:pt x="37" y="142"/>
                  </a:lnTo>
                  <a:lnTo>
                    <a:pt x="29" y="140"/>
                  </a:lnTo>
                  <a:lnTo>
                    <a:pt x="22" y="136"/>
                  </a:lnTo>
                  <a:lnTo>
                    <a:pt x="14" y="130"/>
                  </a:lnTo>
                  <a:lnTo>
                    <a:pt x="8" y="120"/>
                  </a:lnTo>
                  <a:lnTo>
                    <a:pt x="7" y="105"/>
                  </a:lnTo>
                  <a:lnTo>
                    <a:pt x="8" y="105"/>
                  </a:lnTo>
                  <a:lnTo>
                    <a:pt x="12" y="107"/>
                  </a:lnTo>
                  <a:lnTo>
                    <a:pt x="19" y="108"/>
                  </a:lnTo>
                  <a:lnTo>
                    <a:pt x="26" y="111"/>
                  </a:lnTo>
                  <a:lnTo>
                    <a:pt x="34" y="117"/>
                  </a:lnTo>
                  <a:lnTo>
                    <a:pt x="39" y="127"/>
                  </a:lnTo>
                  <a:lnTo>
                    <a:pt x="43" y="140"/>
                  </a:lnTo>
                  <a:lnTo>
                    <a:pt x="43" y="4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6" name="Freeform 14"/>
            <p:cNvSpPr>
              <a:spLocks/>
            </p:cNvSpPr>
            <p:nvPr/>
          </p:nvSpPr>
          <p:spPr bwMode="gray">
            <a:xfrm>
              <a:off x="1914" y="233"/>
              <a:ext cx="166" cy="356"/>
            </a:xfrm>
            <a:custGeom>
              <a:avLst/>
              <a:gdLst>
                <a:gd name="T0" fmla="*/ 85 w 166"/>
                <a:gd name="T1" fmla="*/ 84 h 356"/>
                <a:gd name="T2" fmla="*/ 101 w 166"/>
                <a:gd name="T3" fmla="*/ 81 h 356"/>
                <a:gd name="T4" fmla="*/ 124 w 166"/>
                <a:gd name="T5" fmla="*/ 73 h 356"/>
                <a:gd name="T6" fmla="*/ 148 w 166"/>
                <a:gd name="T7" fmla="*/ 56 h 356"/>
                <a:gd name="T8" fmla="*/ 163 w 166"/>
                <a:gd name="T9" fmla="*/ 23 h 356"/>
                <a:gd name="T10" fmla="*/ 163 w 166"/>
                <a:gd name="T11" fmla="*/ 0 h 356"/>
                <a:gd name="T12" fmla="*/ 148 w 166"/>
                <a:gd name="T13" fmla="*/ 0 h 356"/>
                <a:gd name="T14" fmla="*/ 125 w 166"/>
                <a:gd name="T15" fmla="*/ 6 h 356"/>
                <a:gd name="T16" fmla="*/ 101 w 166"/>
                <a:gd name="T17" fmla="*/ 22 h 356"/>
                <a:gd name="T18" fmla="*/ 82 w 166"/>
                <a:gd name="T19" fmla="*/ 54 h 356"/>
                <a:gd name="T20" fmla="*/ 77 w 166"/>
                <a:gd name="T21" fmla="*/ 173 h 356"/>
                <a:gd name="T22" fmla="*/ 77 w 166"/>
                <a:gd name="T23" fmla="*/ 165 h 356"/>
                <a:gd name="T24" fmla="*/ 71 w 166"/>
                <a:gd name="T25" fmla="*/ 146 h 356"/>
                <a:gd name="T26" fmla="*/ 60 w 166"/>
                <a:gd name="T27" fmla="*/ 123 h 356"/>
                <a:gd name="T28" fmla="*/ 38 w 166"/>
                <a:gd name="T29" fmla="*/ 104 h 356"/>
                <a:gd name="T30" fmla="*/ 0 w 166"/>
                <a:gd name="T31" fmla="*/ 96 h 356"/>
                <a:gd name="T32" fmla="*/ 0 w 166"/>
                <a:gd name="T33" fmla="*/ 103 h 356"/>
                <a:gd name="T34" fmla="*/ 0 w 166"/>
                <a:gd name="T35" fmla="*/ 120 h 356"/>
                <a:gd name="T36" fmla="*/ 8 w 166"/>
                <a:gd name="T37" fmla="*/ 143 h 356"/>
                <a:gd name="T38" fmla="*/ 24 w 166"/>
                <a:gd name="T39" fmla="*/ 163 h 356"/>
                <a:gd name="T40" fmla="*/ 55 w 166"/>
                <a:gd name="T41" fmla="*/ 177 h 356"/>
                <a:gd name="T42" fmla="*/ 77 w 166"/>
                <a:gd name="T43" fmla="*/ 356 h 356"/>
                <a:gd name="T44" fmla="*/ 82 w 166"/>
                <a:gd name="T45" fmla="*/ 274 h 356"/>
                <a:gd name="T46" fmla="*/ 91 w 166"/>
                <a:gd name="T47" fmla="*/ 273 h 356"/>
                <a:gd name="T48" fmla="*/ 112 w 166"/>
                <a:gd name="T49" fmla="*/ 267 h 356"/>
                <a:gd name="T50" fmla="*/ 135 w 166"/>
                <a:gd name="T51" fmla="*/ 252 h 356"/>
                <a:gd name="T52" fmla="*/ 151 w 166"/>
                <a:gd name="T53" fmla="*/ 224 h 356"/>
                <a:gd name="T54" fmla="*/ 152 w 166"/>
                <a:gd name="T55" fmla="*/ 203 h 356"/>
                <a:gd name="T56" fmla="*/ 137 w 166"/>
                <a:gd name="T57" fmla="*/ 204 h 356"/>
                <a:gd name="T58" fmla="*/ 117 w 166"/>
                <a:gd name="T59" fmla="*/ 211 h 356"/>
                <a:gd name="T60" fmla="*/ 97 w 166"/>
                <a:gd name="T61" fmla="*/ 231 h 356"/>
                <a:gd name="T62" fmla="*/ 82 w 166"/>
                <a:gd name="T63" fmla="*/ 267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6" h="356">
                  <a:moveTo>
                    <a:pt x="82" y="84"/>
                  </a:moveTo>
                  <a:lnTo>
                    <a:pt x="85" y="84"/>
                  </a:lnTo>
                  <a:lnTo>
                    <a:pt x="91" y="84"/>
                  </a:lnTo>
                  <a:lnTo>
                    <a:pt x="101" y="81"/>
                  </a:lnTo>
                  <a:lnTo>
                    <a:pt x="112" y="78"/>
                  </a:lnTo>
                  <a:lnTo>
                    <a:pt x="124" y="73"/>
                  </a:lnTo>
                  <a:lnTo>
                    <a:pt x="136" y="66"/>
                  </a:lnTo>
                  <a:lnTo>
                    <a:pt x="148" y="56"/>
                  </a:lnTo>
                  <a:lnTo>
                    <a:pt x="156" y="42"/>
                  </a:lnTo>
                  <a:lnTo>
                    <a:pt x="163" y="23"/>
                  </a:lnTo>
                  <a:lnTo>
                    <a:pt x="166" y="2"/>
                  </a:lnTo>
                  <a:lnTo>
                    <a:pt x="163" y="0"/>
                  </a:lnTo>
                  <a:lnTo>
                    <a:pt x="158" y="0"/>
                  </a:lnTo>
                  <a:lnTo>
                    <a:pt x="148" y="0"/>
                  </a:lnTo>
                  <a:lnTo>
                    <a:pt x="137" y="3"/>
                  </a:lnTo>
                  <a:lnTo>
                    <a:pt x="125" y="6"/>
                  </a:lnTo>
                  <a:lnTo>
                    <a:pt x="113" y="12"/>
                  </a:lnTo>
                  <a:lnTo>
                    <a:pt x="101" y="22"/>
                  </a:lnTo>
                  <a:lnTo>
                    <a:pt x="90" y="35"/>
                  </a:lnTo>
                  <a:lnTo>
                    <a:pt x="82" y="54"/>
                  </a:lnTo>
                  <a:lnTo>
                    <a:pt x="77" y="78"/>
                  </a:lnTo>
                  <a:lnTo>
                    <a:pt x="77" y="173"/>
                  </a:lnTo>
                  <a:lnTo>
                    <a:pt x="77" y="170"/>
                  </a:lnTo>
                  <a:lnTo>
                    <a:pt x="77" y="165"/>
                  </a:lnTo>
                  <a:lnTo>
                    <a:pt x="74" y="157"/>
                  </a:lnTo>
                  <a:lnTo>
                    <a:pt x="71" y="146"/>
                  </a:lnTo>
                  <a:lnTo>
                    <a:pt x="67" y="134"/>
                  </a:lnTo>
                  <a:lnTo>
                    <a:pt x="60" y="123"/>
                  </a:lnTo>
                  <a:lnTo>
                    <a:pt x="50" y="112"/>
                  </a:lnTo>
                  <a:lnTo>
                    <a:pt x="38" y="104"/>
                  </a:lnTo>
                  <a:lnTo>
                    <a:pt x="20" y="97"/>
                  </a:lnTo>
                  <a:lnTo>
                    <a:pt x="0" y="96"/>
                  </a:lnTo>
                  <a:lnTo>
                    <a:pt x="0" y="97"/>
                  </a:lnTo>
                  <a:lnTo>
                    <a:pt x="0" y="103"/>
                  </a:lnTo>
                  <a:lnTo>
                    <a:pt x="0" y="111"/>
                  </a:lnTo>
                  <a:lnTo>
                    <a:pt x="0" y="120"/>
                  </a:lnTo>
                  <a:lnTo>
                    <a:pt x="2" y="131"/>
                  </a:lnTo>
                  <a:lnTo>
                    <a:pt x="8" y="143"/>
                  </a:lnTo>
                  <a:lnTo>
                    <a:pt x="15" y="154"/>
                  </a:lnTo>
                  <a:lnTo>
                    <a:pt x="24" y="163"/>
                  </a:lnTo>
                  <a:lnTo>
                    <a:pt x="38" y="171"/>
                  </a:lnTo>
                  <a:lnTo>
                    <a:pt x="55" y="177"/>
                  </a:lnTo>
                  <a:lnTo>
                    <a:pt x="77" y="178"/>
                  </a:lnTo>
                  <a:lnTo>
                    <a:pt x="77" y="356"/>
                  </a:lnTo>
                  <a:lnTo>
                    <a:pt x="82" y="356"/>
                  </a:lnTo>
                  <a:lnTo>
                    <a:pt x="82" y="274"/>
                  </a:lnTo>
                  <a:lnTo>
                    <a:pt x="85" y="273"/>
                  </a:lnTo>
                  <a:lnTo>
                    <a:pt x="91" y="273"/>
                  </a:lnTo>
                  <a:lnTo>
                    <a:pt x="101" y="271"/>
                  </a:lnTo>
                  <a:lnTo>
                    <a:pt x="112" y="267"/>
                  </a:lnTo>
                  <a:lnTo>
                    <a:pt x="124" y="262"/>
                  </a:lnTo>
                  <a:lnTo>
                    <a:pt x="135" y="252"/>
                  </a:lnTo>
                  <a:lnTo>
                    <a:pt x="144" y="240"/>
                  </a:lnTo>
                  <a:lnTo>
                    <a:pt x="151" y="224"/>
                  </a:lnTo>
                  <a:lnTo>
                    <a:pt x="154" y="203"/>
                  </a:lnTo>
                  <a:lnTo>
                    <a:pt x="152" y="203"/>
                  </a:lnTo>
                  <a:lnTo>
                    <a:pt x="145" y="203"/>
                  </a:lnTo>
                  <a:lnTo>
                    <a:pt x="137" y="204"/>
                  </a:lnTo>
                  <a:lnTo>
                    <a:pt x="128" y="207"/>
                  </a:lnTo>
                  <a:lnTo>
                    <a:pt x="117" y="211"/>
                  </a:lnTo>
                  <a:lnTo>
                    <a:pt x="106" y="219"/>
                  </a:lnTo>
                  <a:lnTo>
                    <a:pt x="97" y="231"/>
                  </a:lnTo>
                  <a:lnTo>
                    <a:pt x="89" y="247"/>
                  </a:lnTo>
                  <a:lnTo>
                    <a:pt x="82" y="267"/>
                  </a:lnTo>
                  <a:lnTo>
                    <a:pt x="82" y="84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7" name="Freeform 15"/>
            <p:cNvSpPr>
              <a:spLocks/>
            </p:cNvSpPr>
            <p:nvPr/>
          </p:nvSpPr>
          <p:spPr bwMode="gray">
            <a:xfrm>
              <a:off x="2514" y="379"/>
              <a:ext cx="92" cy="210"/>
            </a:xfrm>
            <a:custGeom>
              <a:avLst/>
              <a:gdLst>
                <a:gd name="T0" fmla="*/ 43 w 92"/>
                <a:gd name="T1" fmla="*/ 162 h 210"/>
                <a:gd name="T2" fmla="*/ 36 w 92"/>
                <a:gd name="T3" fmla="*/ 160 h 210"/>
                <a:gd name="T4" fmla="*/ 23 w 92"/>
                <a:gd name="T5" fmla="*/ 155 h 210"/>
                <a:gd name="T6" fmla="*/ 12 w 92"/>
                <a:gd name="T7" fmla="*/ 141 h 210"/>
                <a:gd name="T8" fmla="*/ 12 w 92"/>
                <a:gd name="T9" fmla="*/ 129 h 210"/>
                <a:gd name="T10" fmla="*/ 23 w 92"/>
                <a:gd name="T11" fmla="*/ 132 h 210"/>
                <a:gd name="T12" fmla="*/ 38 w 92"/>
                <a:gd name="T13" fmla="*/ 145 h 210"/>
                <a:gd name="T14" fmla="*/ 43 w 92"/>
                <a:gd name="T15" fmla="*/ 108 h 210"/>
                <a:gd name="T16" fmla="*/ 35 w 92"/>
                <a:gd name="T17" fmla="*/ 106 h 210"/>
                <a:gd name="T18" fmla="*/ 20 w 92"/>
                <a:gd name="T19" fmla="*/ 101 h 210"/>
                <a:gd name="T20" fmla="*/ 7 w 92"/>
                <a:gd name="T21" fmla="*/ 83 h 210"/>
                <a:gd name="T22" fmla="*/ 7 w 92"/>
                <a:gd name="T23" fmla="*/ 70 h 210"/>
                <a:gd name="T24" fmla="*/ 17 w 92"/>
                <a:gd name="T25" fmla="*/ 71 h 210"/>
                <a:gd name="T26" fmla="*/ 31 w 92"/>
                <a:gd name="T27" fmla="*/ 81 h 210"/>
                <a:gd name="T28" fmla="*/ 43 w 92"/>
                <a:gd name="T29" fmla="*/ 105 h 210"/>
                <a:gd name="T30" fmla="*/ 40 w 92"/>
                <a:gd name="T31" fmla="*/ 43 h 210"/>
                <a:gd name="T32" fmla="*/ 26 w 92"/>
                <a:gd name="T33" fmla="*/ 39 h 210"/>
                <a:gd name="T34" fmla="*/ 8 w 92"/>
                <a:gd name="T35" fmla="*/ 27 h 210"/>
                <a:gd name="T36" fmla="*/ 0 w 92"/>
                <a:gd name="T37" fmla="*/ 0 h 210"/>
                <a:gd name="T38" fmla="*/ 7 w 92"/>
                <a:gd name="T39" fmla="*/ 0 h 210"/>
                <a:gd name="T40" fmla="*/ 23 w 92"/>
                <a:gd name="T41" fmla="*/ 5 h 210"/>
                <a:gd name="T42" fmla="*/ 39 w 92"/>
                <a:gd name="T43" fmla="*/ 23 h 210"/>
                <a:gd name="T44" fmla="*/ 46 w 92"/>
                <a:gd name="T45" fmla="*/ 38 h 210"/>
                <a:gd name="T46" fmla="*/ 51 w 92"/>
                <a:gd name="T47" fmla="*/ 24 h 210"/>
                <a:gd name="T48" fmla="*/ 66 w 92"/>
                <a:gd name="T49" fmla="*/ 8 h 210"/>
                <a:gd name="T50" fmla="*/ 92 w 92"/>
                <a:gd name="T51" fmla="*/ 0 h 210"/>
                <a:gd name="T52" fmla="*/ 90 w 92"/>
                <a:gd name="T53" fmla="*/ 8 h 210"/>
                <a:gd name="T54" fmla="*/ 82 w 92"/>
                <a:gd name="T55" fmla="*/ 25 h 210"/>
                <a:gd name="T56" fmla="*/ 63 w 92"/>
                <a:gd name="T57" fmla="*/ 40 h 210"/>
                <a:gd name="T58" fmla="*/ 49 w 92"/>
                <a:gd name="T59" fmla="*/ 124 h 210"/>
                <a:gd name="T60" fmla="*/ 50 w 92"/>
                <a:gd name="T61" fmla="*/ 116 h 210"/>
                <a:gd name="T62" fmla="*/ 59 w 92"/>
                <a:gd name="T63" fmla="*/ 100 h 210"/>
                <a:gd name="T64" fmla="*/ 81 w 92"/>
                <a:gd name="T65" fmla="*/ 92 h 210"/>
                <a:gd name="T66" fmla="*/ 80 w 92"/>
                <a:gd name="T67" fmla="*/ 98 h 210"/>
                <a:gd name="T68" fmla="*/ 73 w 92"/>
                <a:gd name="T69" fmla="*/ 114 h 210"/>
                <a:gd name="T70" fmla="*/ 59 w 92"/>
                <a:gd name="T71" fmla="*/ 127 h 210"/>
                <a:gd name="T72" fmla="*/ 49 w 92"/>
                <a:gd name="T7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2" h="210">
                  <a:moveTo>
                    <a:pt x="43" y="210"/>
                  </a:moveTo>
                  <a:lnTo>
                    <a:pt x="43" y="162"/>
                  </a:lnTo>
                  <a:lnTo>
                    <a:pt x="40" y="162"/>
                  </a:lnTo>
                  <a:lnTo>
                    <a:pt x="36" y="160"/>
                  </a:lnTo>
                  <a:lnTo>
                    <a:pt x="30" y="159"/>
                  </a:lnTo>
                  <a:lnTo>
                    <a:pt x="23" y="155"/>
                  </a:lnTo>
                  <a:lnTo>
                    <a:pt x="16" y="150"/>
                  </a:lnTo>
                  <a:lnTo>
                    <a:pt x="12" y="141"/>
                  </a:lnTo>
                  <a:lnTo>
                    <a:pt x="11" y="129"/>
                  </a:lnTo>
                  <a:lnTo>
                    <a:pt x="12" y="129"/>
                  </a:lnTo>
                  <a:lnTo>
                    <a:pt x="16" y="129"/>
                  </a:lnTo>
                  <a:lnTo>
                    <a:pt x="23" y="132"/>
                  </a:lnTo>
                  <a:lnTo>
                    <a:pt x="31" y="137"/>
                  </a:lnTo>
                  <a:lnTo>
                    <a:pt x="38" y="145"/>
                  </a:lnTo>
                  <a:lnTo>
                    <a:pt x="43" y="159"/>
                  </a:lnTo>
                  <a:lnTo>
                    <a:pt x="43" y="108"/>
                  </a:lnTo>
                  <a:lnTo>
                    <a:pt x="40" y="108"/>
                  </a:lnTo>
                  <a:lnTo>
                    <a:pt x="35" y="106"/>
                  </a:lnTo>
                  <a:lnTo>
                    <a:pt x="28" y="105"/>
                  </a:lnTo>
                  <a:lnTo>
                    <a:pt x="20" y="101"/>
                  </a:lnTo>
                  <a:lnTo>
                    <a:pt x="12" y="94"/>
                  </a:lnTo>
                  <a:lnTo>
                    <a:pt x="7" y="83"/>
                  </a:lnTo>
                  <a:lnTo>
                    <a:pt x="5" y="70"/>
                  </a:lnTo>
                  <a:lnTo>
                    <a:pt x="7" y="70"/>
                  </a:lnTo>
                  <a:lnTo>
                    <a:pt x="11" y="70"/>
                  </a:lnTo>
                  <a:lnTo>
                    <a:pt x="17" y="71"/>
                  </a:lnTo>
                  <a:lnTo>
                    <a:pt x="24" y="74"/>
                  </a:lnTo>
                  <a:lnTo>
                    <a:pt x="31" y="81"/>
                  </a:lnTo>
                  <a:lnTo>
                    <a:pt x="38" y="90"/>
                  </a:lnTo>
                  <a:lnTo>
                    <a:pt x="43" y="105"/>
                  </a:lnTo>
                  <a:lnTo>
                    <a:pt x="43" y="43"/>
                  </a:lnTo>
                  <a:lnTo>
                    <a:pt x="40" y="43"/>
                  </a:lnTo>
                  <a:lnTo>
                    <a:pt x="34" y="42"/>
                  </a:lnTo>
                  <a:lnTo>
                    <a:pt x="26" y="39"/>
                  </a:lnTo>
                  <a:lnTo>
                    <a:pt x="16" y="35"/>
                  </a:lnTo>
                  <a:lnTo>
                    <a:pt x="8" y="27"/>
                  </a:lnTo>
                  <a:lnTo>
                    <a:pt x="1" y="16"/>
                  </a:lnTo>
                  <a:lnTo>
                    <a:pt x="0" y="0"/>
                  </a:lnTo>
                  <a:lnTo>
                    <a:pt x="1" y="0"/>
                  </a:lnTo>
                  <a:lnTo>
                    <a:pt x="7" y="0"/>
                  </a:lnTo>
                  <a:lnTo>
                    <a:pt x="13" y="1"/>
                  </a:lnTo>
                  <a:lnTo>
                    <a:pt x="23" y="5"/>
                  </a:lnTo>
                  <a:lnTo>
                    <a:pt x="31" y="12"/>
                  </a:lnTo>
                  <a:lnTo>
                    <a:pt x="39" y="23"/>
                  </a:lnTo>
                  <a:lnTo>
                    <a:pt x="46" y="40"/>
                  </a:lnTo>
                  <a:lnTo>
                    <a:pt x="46" y="38"/>
                  </a:lnTo>
                  <a:lnTo>
                    <a:pt x="49" y="32"/>
                  </a:lnTo>
                  <a:lnTo>
                    <a:pt x="51" y="24"/>
                  </a:lnTo>
                  <a:lnTo>
                    <a:pt x="58" y="15"/>
                  </a:lnTo>
                  <a:lnTo>
                    <a:pt x="66" y="8"/>
                  </a:lnTo>
                  <a:lnTo>
                    <a:pt x="77" y="1"/>
                  </a:lnTo>
                  <a:lnTo>
                    <a:pt x="92" y="0"/>
                  </a:lnTo>
                  <a:lnTo>
                    <a:pt x="92" y="1"/>
                  </a:lnTo>
                  <a:lnTo>
                    <a:pt x="90" y="8"/>
                  </a:lnTo>
                  <a:lnTo>
                    <a:pt x="88" y="16"/>
                  </a:lnTo>
                  <a:lnTo>
                    <a:pt x="82" y="25"/>
                  </a:lnTo>
                  <a:lnTo>
                    <a:pt x="74" y="34"/>
                  </a:lnTo>
                  <a:lnTo>
                    <a:pt x="63" y="40"/>
                  </a:lnTo>
                  <a:lnTo>
                    <a:pt x="49" y="43"/>
                  </a:lnTo>
                  <a:lnTo>
                    <a:pt x="49" y="124"/>
                  </a:lnTo>
                  <a:lnTo>
                    <a:pt x="49" y="121"/>
                  </a:lnTo>
                  <a:lnTo>
                    <a:pt x="50" y="116"/>
                  </a:lnTo>
                  <a:lnTo>
                    <a:pt x="53" y="108"/>
                  </a:lnTo>
                  <a:lnTo>
                    <a:pt x="59" y="100"/>
                  </a:lnTo>
                  <a:lnTo>
                    <a:pt x="67" y="94"/>
                  </a:lnTo>
                  <a:lnTo>
                    <a:pt x="81" y="92"/>
                  </a:lnTo>
                  <a:lnTo>
                    <a:pt x="81" y="93"/>
                  </a:lnTo>
                  <a:lnTo>
                    <a:pt x="80" y="98"/>
                  </a:lnTo>
                  <a:lnTo>
                    <a:pt x="77" y="106"/>
                  </a:lnTo>
                  <a:lnTo>
                    <a:pt x="73" y="114"/>
                  </a:lnTo>
                  <a:lnTo>
                    <a:pt x="67" y="121"/>
                  </a:lnTo>
                  <a:lnTo>
                    <a:pt x="59" y="127"/>
                  </a:lnTo>
                  <a:lnTo>
                    <a:pt x="49" y="129"/>
                  </a:lnTo>
                  <a:lnTo>
                    <a:pt x="49" y="210"/>
                  </a:lnTo>
                  <a:lnTo>
                    <a:pt x="43" y="210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8" name="Freeform 16"/>
            <p:cNvSpPr>
              <a:spLocks/>
            </p:cNvSpPr>
            <p:nvPr/>
          </p:nvSpPr>
          <p:spPr bwMode="gray">
            <a:xfrm>
              <a:off x="1566" y="297"/>
              <a:ext cx="128" cy="292"/>
            </a:xfrm>
            <a:custGeom>
              <a:avLst/>
              <a:gdLst>
                <a:gd name="T0" fmla="*/ 61 w 128"/>
                <a:gd name="T1" fmla="*/ 225 h 292"/>
                <a:gd name="T2" fmla="*/ 54 w 128"/>
                <a:gd name="T3" fmla="*/ 225 h 292"/>
                <a:gd name="T4" fmla="*/ 38 w 128"/>
                <a:gd name="T5" fmla="*/ 219 h 292"/>
                <a:gd name="T6" fmla="*/ 23 w 128"/>
                <a:gd name="T7" fmla="*/ 206 h 292"/>
                <a:gd name="T8" fmla="*/ 15 w 128"/>
                <a:gd name="T9" fmla="*/ 180 h 292"/>
                <a:gd name="T10" fmla="*/ 23 w 128"/>
                <a:gd name="T11" fmla="*/ 180 h 292"/>
                <a:gd name="T12" fmla="*/ 38 w 128"/>
                <a:gd name="T13" fmla="*/ 186 h 292"/>
                <a:gd name="T14" fmla="*/ 54 w 128"/>
                <a:gd name="T15" fmla="*/ 205 h 292"/>
                <a:gd name="T16" fmla="*/ 61 w 128"/>
                <a:gd name="T17" fmla="*/ 151 h 292"/>
                <a:gd name="T18" fmla="*/ 52 w 128"/>
                <a:gd name="T19" fmla="*/ 149 h 292"/>
                <a:gd name="T20" fmla="*/ 34 w 128"/>
                <a:gd name="T21" fmla="*/ 144 h 292"/>
                <a:gd name="T22" fmla="*/ 16 w 128"/>
                <a:gd name="T23" fmla="*/ 128 h 292"/>
                <a:gd name="T24" fmla="*/ 8 w 128"/>
                <a:gd name="T25" fmla="*/ 98 h 292"/>
                <a:gd name="T26" fmla="*/ 15 w 128"/>
                <a:gd name="T27" fmla="*/ 97 h 292"/>
                <a:gd name="T28" fmla="*/ 29 w 128"/>
                <a:gd name="T29" fmla="*/ 101 h 292"/>
                <a:gd name="T30" fmla="*/ 47 w 128"/>
                <a:gd name="T31" fmla="*/ 116 h 292"/>
                <a:gd name="T32" fmla="*/ 61 w 128"/>
                <a:gd name="T33" fmla="*/ 147 h 292"/>
                <a:gd name="T34" fmla="*/ 58 w 128"/>
                <a:gd name="T35" fmla="*/ 60 h 292"/>
                <a:gd name="T36" fmla="*/ 44 w 128"/>
                <a:gd name="T37" fmla="*/ 58 h 292"/>
                <a:gd name="T38" fmla="*/ 25 w 128"/>
                <a:gd name="T39" fmla="*/ 50 h 292"/>
                <a:gd name="T40" fmla="*/ 8 w 128"/>
                <a:gd name="T41" fmla="*/ 32 h 292"/>
                <a:gd name="T42" fmla="*/ 0 w 128"/>
                <a:gd name="T43" fmla="*/ 0 h 292"/>
                <a:gd name="T44" fmla="*/ 8 w 128"/>
                <a:gd name="T45" fmla="*/ 0 h 292"/>
                <a:gd name="T46" fmla="*/ 27 w 128"/>
                <a:gd name="T47" fmla="*/ 5 h 292"/>
                <a:gd name="T48" fmla="*/ 48 w 128"/>
                <a:gd name="T49" fmla="*/ 21 h 292"/>
                <a:gd name="T50" fmla="*/ 65 w 128"/>
                <a:gd name="T51" fmla="*/ 56 h 292"/>
                <a:gd name="T52" fmla="*/ 66 w 128"/>
                <a:gd name="T53" fmla="*/ 48 h 292"/>
                <a:gd name="T54" fmla="*/ 77 w 128"/>
                <a:gd name="T55" fmla="*/ 28 h 292"/>
                <a:gd name="T56" fmla="*/ 96 w 128"/>
                <a:gd name="T57" fmla="*/ 9 h 292"/>
                <a:gd name="T58" fmla="*/ 128 w 128"/>
                <a:gd name="T59" fmla="*/ 0 h 292"/>
                <a:gd name="T60" fmla="*/ 127 w 128"/>
                <a:gd name="T61" fmla="*/ 9 h 292"/>
                <a:gd name="T62" fmla="*/ 119 w 128"/>
                <a:gd name="T63" fmla="*/ 31 h 292"/>
                <a:gd name="T64" fmla="*/ 101 w 128"/>
                <a:gd name="T65" fmla="*/ 51 h 292"/>
                <a:gd name="T66" fmla="*/ 67 w 128"/>
                <a:gd name="T67" fmla="*/ 60 h 292"/>
                <a:gd name="T68" fmla="*/ 69 w 128"/>
                <a:gd name="T69" fmla="*/ 170 h 292"/>
                <a:gd name="T70" fmla="*/ 73 w 128"/>
                <a:gd name="T71" fmla="*/ 155 h 292"/>
                <a:gd name="T72" fmla="*/ 86 w 128"/>
                <a:gd name="T73" fmla="*/ 136 h 292"/>
                <a:gd name="T74" fmla="*/ 113 w 128"/>
                <a:gd name="T75" fmla="*/ 128 h 292"/>
                <a:gd name="T76" fmla="*/ 112 w 128"/>
                <a:gd name="T77" fmla="*/ 136 h 292"/>
                <a:gd name="T78" fmla="*/ 105 w 128"/>
                <a:gd name="T79" fmla="*/ 153 h 292"/>
                <a:gd name="T80" fmla="*/ 92 w 128"/>
                <a:gd name="T81" fmla="*/ 172 h 292"/>
                <a:gd name="T82" fmla="*/ 67 w 128"/>
                <a:gd name="T83" fmla="*/ 180 h 292"/>
                <a:gd name="T84" fmla="*/ 61 w 128"/>
                <a:gd name="T85" fmla="*/ 292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8" h="292">
                  <a:moveTo>
                    <a:pt x="61" y="292"/>
                  </a:moveTo>
                  <a:lnTo>
                    <a:pt x="61" y="225"/>
                  </a:lnTo>
                  <a:lnTo>
                    <a:pt x="58" y="225"/>
                  </a:lnTo>
                  <a:lnTo>
                    <a:pt x="54" y="225"/>
                  </a:lnTo>
                  <a:lnTo>
                    <a:pt x="46" y="222"/>
                  </a:lnTo>
                  <a:lnTo>
                    <a:pt x="38" y="219"/>
                  </a:lnTo>
                  <a:lnTo>
                    <a:pt x="29" y="214"/>
                  </a:lnTo>
                  <a:lnTo>
                    <a:pt x="23" y="206"/>
                  </a:lnTo>
                  <a:lnTo>
                    <a:pt x="17" y="195"/>
                  </a:lnTo>
                  <a:lnTo>
                    <a:pt x="15" y="180"/>
                  </a:lnTo>
                  <a:lnTo>
                    <a:pt x="17" y="180"/>
                  </a:lnTo>
                  <a:lnTo>
                    <a:pt x="23" y="180"/>
                  </a:lnTo>
                  <a:lnTo>
                    <a:pt x="29" y="182"/>
                  </a:lnTo>
                  <a:lnTo>
                    <a:pt x="38" y="186"/>
                  </a:lnTo>
                  <a:lnTo>
                    <a:pt x="47" y="194"/>
                  </a:lnTo>
                  <a:lnTo>
                    <a:pt x="54" y="205"/>
                  </a:lnTo>
                  <a:lnTo>
                    <a:pt x="61" y="221"/>
                  </a:lnTo>
                  <a:lnTo>
                    <a:pt x="61" y="151"/>
                  </a:lnTo>
                  <a:lnTo>
                    <a:pt x="58" y="149"/>
                  </a:lnTo>
                  <a:lnTo>
                    <a:pt x="52" y="149"/>
                  </a:lnTo>
                  <a:lnTo>
                    <a:pt x="44" y="147"/>
                  </a:lnTo>
                  <a:lnTo>
                    <a:pt x="34" y="144"/>
                  </a:lnTo>
                  <a:lnTo>
                    <a:pt x="24" y="137"/>
                  </a:lnTo>
                  <a:lnTo>
                    <a:pt x="16" y="128"/>
                  </a:lnTo>
                  <a:lnTo>
                    <a:pt x="11" y="114"/>
                  </a:lnTo>
                  <a:lnTo>
                    <a:pt x="8" y="98"/>
                  </a:lnTo>
                  <a:lnTo>
                    <a:pt x="9" y="97"/>
                  </a:lnTo>
                  <a:lnTo>
                    <a:pt x="15" y="97"/>
                  </a:lnTo>
                  <a:lnTo>
                    <a:pt x="21" y="98"/>
                  </a:lnTo>
                  <a:lnTo>
                    <a:pt x="29" y="101"/>
                  </a:lnTo>
                  <a:lnTo>
                    <a:pt x="39" y="106"/>
                  </a:lnTo>
                  <a:lnTo>
                    <a:pt x="47" y="116"/>
                  </a:lnTo>
                  <a:lnTo>
                    <a:pt x="55" y="128"/>
                  </a:lnTo>
                  <a:lnTo>
                    <a:pt x="61" y="147"/>
                  </a:lnTo>
                  <a:lnTo>
                    <a:pt x="61" y="60"/>
                  </a:lnTo>
                  <a:lnTo>
                    <a:pt x="58" y="60"/>
                  </a:lnTo>
                  <a:lnTo>
                    <a:pt x="52" y="59"/>
                  </a:lnTo>
                  <a:lnTo>
                    <a:pt x="44" y="58"/>
                  </a:lnTo>
                  <a:lnTo>
                    <a:pt x="35" y="55"/>
                  </a:lnTo>
                  <a:lnTo>
                    <a:pt x="25" y="50"/>
                  </a:lnTo>
                  <a:lnTo>
                    <a:pt x="16" y="43"/>
                  </a:lnTo>
                  <a:lnTo>
                    <a:pt x="8" y="32"/>
                  </a:lnTo>
                  <a:lnTo>
                    <a:pt x="3" y="19"/>
                  </a:lnTo>
                  <a:lnTo>
                    <a:pt x="0" y="0"/>
                  </a:lnTo>
                  <a:lnTo>
                    <a:pt x="3" y="0"/>
                  </a:lnTo>
                  <a:lnTo>
                    <a:pt x="8" y="0"/>
                  </a:lnTo>
                  <a:lnTo>
                    <a:pt x="16" y="1"/>
                  </a:lnTo>
                  <a:lnTo>
                    <a:pt x="27" y="5"/>
                  </a:lnTo>
                  <a:lnTo>
                    <a:pt x="38" y="10"/>
                  </a:lnTo>
                  <a:lnTo>
                    <a:pt x="48" y="21"/>
                  </a:lnTo>
                  <a:lnTo>
                    <a:pt x="56" y="36"/>
                  </a:lnTo>
                  <a:lnTo>
                    <a:pt x="65" y="56"/>
                  </a:lnTo>
                  <a:lnTo>
                    <a:pt x="65" y="54"/>
                  </a:lnTo>
                  <a:lnTo>
                    <a:pt x="66" y="48"/>
                  </a:lnTo>
                  <a:lnTo>
                    <a:pt x="70" y="39"/>
                  </a:lnTo>
                  <a:lnTo>
                    <a:pt x="77" y="28"/>
                  </a:lnTo>
                  <a:lnTo>
                    <a:pt x="85" y="19"/>
                  </a:lnTo>
                  <a:lnTo>
                    <a:pt x="96" y="9"/>
                  </a:lnTo>
                  <a:lnTo>
                    <a:pt x="110" y="2"/>
                  </a:lnTo>
                  <a:lnTo>
                    <a:pt x="128" y="0"/>
                  </a:lnTo>
                  <a:lnTo>
                    <a:pt x="128" y="2"/>
                  </a:lnTo>
                  <a:lnTo>
                    <a:pt x="127" y="9"/>
                  </a:lnTo>
                  <a:lnTo>
                    <a:pt x="124" y="19"/>
                  </a:lnTo>
                  <a:lnTo>
                    <a:pt x="119" y="31"/>
                  </a:lnTo>
                  <a:lnTo>
                    <a:pt x="112" y="41"/>
                  </a:lnTo>
                  <a:lnTo>
                    <a:pt x="101" y="51"/>
                  </a:lnTo>
                  <a:lnTo>
                    <a:pt x="86" y="58"/>
                  </a:lnTo>
                  <a:lnTo>
                    <a:pt x="67" y="60"/>
                  </a:lnTo>
                  <a:lnTo>
                    <a:pt x="67" y="172"/>
                  </a:lnTo>
                  <a:lnTo>
                    <a:pt x="69" y="170"/>
                  </a:lnTo>
                  <a:lnTo>
                    <a:pt x="70" y="164"/>
                  </a:lnTo>
                  <a:lnTo>
                    <a:pt x="73" y="155"/>
                  </a:lnTo>
                  <a:lnTo>
                    <a:pt x="78" y="145"/>
                  </a:lnTo>
                  <a:lnTo>
                    <a:pt x="86" y="136"/>
                  </a:lnTo>
                  <a:lnTo>
                    <a:pt x="97" y="130"/>
                  </a:lnTo>
                  <a:lnTo>
                    <a:pt x="113" y="128"/>
                  </a:lnTo>
                  <a:lnTo>
                    <a:pt x="113" y="130"/>
                  </a:lnTo>
                  <a:lnTo>
                    <a:pt x="112" y="136"/>
                  </a:lnTo>
                  <a:lnTo>
                    <a:pt x="109" y="144"/>
                  </a:lnTo>
                  <a:lnTo>
                    <a:pt x="105" y="153"/>
                  </a:lnTo>
                  <a:lnTo>
                    <a:pt x="100" y="163"/>
                  </a:lnTo>
                  <a:lnTo>
                    <a:pt x="92" y="172"/>
                  </a:lnTo>
                  <a:lnTo>
                    <a:pt x="82" y="178"/>
                  </a:lnTo>
                  <a:lnTo>
                    <a:pt x="67" y="180"/>
                  </a:lnTo>
                  <a:lnTo>
                    <a:pt x="67" y="292"/>
                  </a:lnTo>
                  <a:lnTo>
                    <a:pt x="61" y="292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9" name="Freeform 17"/>
            <p:cNvSpPr>
              <a:spLocks/>
            </p:cNvSpPr>
            <p:nvPr/>
          </p:nvSpPr>
          <p:spPr bwMode="gray">
            <a:xfrm>
              <a:off x="2596" y="332"/>
              <a:ext cx="68" cy="257"/>
            </a:xfrm>
            <a:custGeom>
              <a:avLst/>
              <a:gdLst>
                <a:gd name="T0" fmla="*/ 31 w 68"/>
                <a:gd name="T1" fmla="*/ 164 h 257"/>
                <a:gd name="T2" fmla="*/ 23 w 68"/>
                <a:gd name="T3" fmla="*/ 163 h 257"/>
                <a:gd name="T4" fmla="*/ 8 w 68"/>
                <a:gd name="T5" fmla="*/ 155 h 257"/>
                <a:gd name="T6" fmla="*/ 0 w 68"/>
                <a:gd name="T7" fmla="*/ 132 h 257"/>
                <a:gd name="T8" fmla="*/ 7 w 68"/>
                <a:gd name="T9" fmla="*/ 132 h 257"/>
                <a:gd name="T10" fmla="*/ 22 w 68"/>
                <a:gd name="T11" fmla="*/ 139 h 257"/>
                <a:gd name="T12" fmla="*/ 31 w 68"/>
                <a:gd name="T13" fmla="*/ 160 h 257"/>
                <a:gd name="T14" fmla="*/ 29 w 68"/>
                <a:gd name="T15" fmla="*/ 101 h 257"/>
                <a:gd name="T16" fmla="*/ 16 w 68"/>
                <a:gd name="T17" fmla="*/ 97 h 257"/>
                <a:gd name="T18" fmla="*/ 3 w 68"/>
                <a:gd name="T19" fmla="*/ 83 h 257"/>
                <a:gd name="T20" fmla="*/ 3 w 68"/>
                <a:gd name="T21" fmla="*/ 70 h 257"/>
                <a:gd name="T22" fmla="*/ 15 w 68"/>
                <a:gd name="T23" fmla="*/ 74 h 257"/>
                <a:gd name="T24" fmla="*/ 27 w 68"/>
                <a:gd name="T25" fmla="*/ 86 h 257"/>
                <a:gd name="T26" fmla="*/ 31 w 68"/>
                <a:gd name="T27" fmla="*/ 31 h 257"/>
                <a:gd name="T28" fmla="*/ 33 w 68"/>
                <a:gd name="T29" fmla="*/ 23 h 257"/>
                <a:gd name="T30" fmla="*/ 41 w 68"/>
                <a:gd name="T31" fmla="*/ 8 h 257"/>
                <a:gd name="T32" fmla="*/ 62 w 68"/>
                <a:gd name="T33" fmla="*/ 0 h 257"/>
                <a:gd name="T34" fmla="*/ 61 w 68"/>
                <a:gd name="T35" fmla="*/ 8 h 257"/>
                <a:gd name="T36" fmla="*/ 53 w 68"/>
                <a:gd name="T37" fmla="*/ 23 h 257"/>
                <a:gd name="T38" fmla="*/ 35 w 68"/>
                <a:gd name="T39" fmla="*/ 31 h 257"/>
                <a:gd name="T40" fmla="*/ 35 w 68"/>
                <a:gd name="T41" fmla="*/ 75 h 257"/>
                <a:gd name="T42" fmla="*/ 39 w 68"/>
                <a:gd name="T43" fmla="*/ 62 h 257"/>
                <a:gd name="T44" fmla="*/ 54 w 68"/>
                <a:gd name="T45" fmla="*/ 48 h 257"/>
                <a:gd name="T46" fmla="*/ 68 w 68"/>
                <a:gd name="T47" fmla="*/ 48 h 257"/>
                <a:gd name="T48" fmla="*/ 66 w 68"/>
                <a:gd name="T49" fmla="*/ 59 h 257"/>
                <a:gd name="T50" fmla="*/ 58 w 68"/>
                <a:gd name="T51" fmla="*/ 72 h 257"/>
                <a:gd name="T52" fmla="*/ 35 w 68"/>
                <a:gd name="T53" fmla="*/ 82 h 257"/>
                <a:gd name="T54" fmla="*/ 35 w 68"/>
                <a:gd name="T55" fmla="*/ 143 h 257"/>
                <a:gd name="T56" fmla="*/ 38 w 68"/>
                <a:gd name="T57" fmla="*/ 132 h 257"/>
                <a:gd name="T58" fmla="*/ 49 w 68"/>
                <a:gd name="T59" fmla="*/ 122 h 257"/>
                <a:gd name="T60" fmla="*/ 60 w 68"/>
                <a:gd name="T61" fmla="*/ 122 h 257"/>
                <a:gd name="T62" fmla="*/ 58 w 68"/>
                <a:gd name="T63" fmla="*/ 133 h 257"/>
                <a:gd name="T64" fmla="*/ 47 w 68"/>
                <a:gd name="T65" fmla="*/ 144 h 257"/>
                <a:gd name="T66" fmla="*/ 35 w 68"/>
                <a:gd name="T67" fmla="*/ 257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" h="257">
                  <a:moveTo>
                    <a:pt x="31" y="257"/>
                  </a:moveTo>
                  <a:lnTo>
                    <a:pt x="31" y="164"/>
                  </a:lnTo>
                  <a:lnTo>
                    <a:pt x="29" y="163"/>
                  </a:lnTo>
                  <a:lnTo>
                    <a:pt x="23" y="163"/>
                  </a:lnTo>
                  <a:lnTo>
                    <a:pt x="16" y="160"/>
                  </a:lnTo>
                  <a:lnTo>
                    <a:pt x="8" y="155"/>
                  </a:lnTo>
                  <a:lnTo>
                    <a:pt x="3" y="145"/>
                  </a:lnTo>
                  <a:lnTo>
                    <a:pt x="0" y="132"/>
                  </a:lnTo>
                  <a:lnTo>
                    <a:pt x="3" y="132"/>
                  </a:lnTo>
                  <a:lnTo>
                    <a:pt x="7" y="132"/>
                  </a:lnTo>
                  <a:lnTo>
                    <a:pt x="15" y="135"/>
                  </a:lnTo>
                  <a:lnTo>
                    <a:pt x="22" y="139"/>
                  </a:lnTo>
                  <a:lnTo>
                    <a:pt x="27" y="147"/>
                  </a:lnTo>
                  <a:lnTo>
                    <a:pt x="31" y="160"/>
                  </a:lnTo>
                  <a:lnTo>
                    <a:pt x="31" y="101"/>
                  </a:lnTo>
                  <a:lnTo>
                    <a:pt x="29" y="101"/>
                  </a:lnTo>
                  <a:lnTo>
                    <a:pt x="23" y="99"/>
                  </a:lnTo>
                  <a:lnTo>
                    <a:pt x="16" y="97"/>
                  </a:lnTo>
                  <a:lnTo>
                    <a:pt x="8" y="91"/>
                  </a:lnTo>
                  <a:lnTo>
                    <a:pt x="3" y="83"/>
                  </a:lnTo>
                  <a:lnTo>
                    <a:pt x="0" y="70"/>
                  </a:lnTo>
                  <a:lnTo>
                    <a:pt x="3" y="70"/>
                  </a:lnTo>
                  <a:lnTo>
                    <a:pt x="7" y="71"/>
                  </a:lnTo>
                  <a:lnTo>
                    <a:pt x="15" y="74"/>
                  </a:lnTo>
                  <a:lnTo>
                    <a:pt x="22" y="78"/>
                  </a:lnTo>
                  <a:lnTo>
                    <a:pt x="27" y="86"/>
                  </a:lnTo>
                  <a:lnTo>
                    <a:pt x="31" y="97"/>
                  </a:lnTo>
                  <a:lnTo>
                    <a:pt x="31" y="31"/>
                  </a:lnTo>
                  <a:lnTo>
                    <a:pt x="31" y="28"/>
                  </a:lnTo>
                  <a:lnTo>
                    <a:pt x="33" y="23"/>
                  </a:lnTo>
                  <a:lnTo>
                    <a:pt x="35" y="15"/>
                  </a:lnTo>
                  <a:lnTo>
                    <a:pt x="41" y="8"/>
                  </a:lnTo>
                  <a:lnTo>
                    <a:pt x="50" y="2"/>
                  </a:lnTo>
                  <a:lnTo>
                    <a:pt x="62" y="0"/>
                  </a:lnTo>
                  <a:lnTo>
                    <a:pt x="62" y="2"/>
                  </a:lnTo>
                  <a:lnTo>
                    <a:pt x="61" y="8"/>
                  </a:lnTo>
                  <a:lnTo>
                    <a:pt x="58" y="15"/>
                  </a:lnTo>
                  <a:lnTo>
                    <a:pt x="53" y="23"/>
                  </a:lnTo>
                  <a:lnTo>
                    <a:pt x="46" y="28"/>
                  </a:lnTo>
                  <a:lnTo>
                    <a:pt x="35" y="31"/>
                  </a:lnTo>
                  <a:lnTo>
                    <a:pt x="35" y="78"/>
                  </a:lnTo>
                  <a:lnTo>
                    <a:pt x="35" y="75"/>
                  </a:lnTo>
                  <a:lnTo>
                    <a:pt x="37" y="70"/>
                  </a:lnTo>
                  <a:lnTo>
                    <a:pt x="39" y="62"/>
                  </a:lnTo>
                  <a:lnTo>
                    <a:pt x="45" y="55"/>
                  </a:lnTo>
                  <a:lnTo>
                    <a:pt x="54" y="48"/>
                  </a:lnTo>
                  <a:lnTo>
                    <a:pt x="66" y="47"/>
                  </a:lnTo>
                  <a:lnTo>
                    <a:pt x="68" y="48"/>
                  </a:lnTo>
                  <a:lnTo>
                    <a:pt x="68" y="52"/>
                  </a:lnTo>
                  <a:lnTo>
                    <a:pt x="66" y="59"/>
                  </a:lnTo>
                  <a:lnTo>
                    <a:pt x="64" y="66"/>
                  </a:lnTo>
                  <a:lnTo>
                    <a:pt x="58" y="72"/>
                  </a:lnTo>
                  <a:lnTo>
                    <a:pt x="50" y="78"/>
                  </a:lnTo>
                  <a:lnTo>
                    <a:pt x="35" y="82"/>
                  </a:lnTo>
                  <a:lnTo>
                    <a:pt x="35" y="144"/>
                  </a:lnTo>
                  <a:lnTo>
                    <a:pt x="35" y="143"/>
                  </a:lnTo>
                  <a:lnTo>
                    <a:pt x="37" y="139"/>
                  </a:lnTo>
                  <a:lnTo>
                    <a:pt x="38" y="132"/>
                  </a:lnTo>
                  <a:lnTo>
                    <a:pt x="42" y="126"/>
                  </a:lnTo>
                  <a:lnTo>
                    <a:pt x="49" y="122"/>
                  </a:lnTo>
                  <a:lnTo>
                    <a:pt x="58" y="121"/>
                  </a:lnTo>
                  <a:lnTo>
                    <a:pt x="60" y="122"/>
                  </a:lnTo>
                  <a:lnTo>
                    <a:pt x="60" y="126"/>
                  </a:lnTo>
                  <a:lnTo>
                    <a:pt x="58" y="133"/>
                  </a:lnTo>
                  <a:lnTo>
                    <a:pt x="56" y="139"/>
                  </a:lnTo>
                  <a:lnTo>
                    <a:pt x="47" y="144"/>
                  </a:lnTo>
                  <a:lnTo>
                    <a:pt x="35" y="148"/>
                  </a:lnTo>
                  <a:lnTo>
                    <a:pt x="35" y="257"/>
                  </a:lnTo>
                  <a:lnTo>
                    <a:pt x="31" y="257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0" name="Freeform 18"/>
            <p:cNvSpPr>
              <a:spLocks/>
            </p:cNvSpPr>
            <p:nvPr/>
          </p:nvSpPr>
          <p:spPr bwMode="gray">
            <a:xfrm>
              <a:off x="1672" y="164"/>
              <a:ext cx="111" cy="425"/>
            </a:xfrm>
            <a:custGeom>
              <a:avLst/>
              <a:gdLst>
                <a:gd name="T0" fmla="*/ 52 w 111"/>
                <a:gd name="T1" fmla="*/ 272 h 425"/>
                <a:gd name="T2" fmla="*/ 44 w 111"/>
                <a:gd name="T3" fmla="*/ 270 h 425"/>
                <a:gd name="T4" fmla="*/ 26 w 111"/>
                <a:gd name="T5" fmla="*/ 265 h 425"/>
                <a:gd name="T6" fmla="*/ 8 w 111"/>
                <a:gd name="T7" fmla="*/ 249 h 425"/>
                <a:gd name="T8" fmla="*/ 0 w 111"/>
                <a:gd name="T9" fmla="*/ 219 h 425"/>
                <a:gd name="T10" fmla="*/ 8 w 111"/>
                <a:gd name="T11" fmla="*/ 219 h 425"/>
                <a:gd name="T12" fmla="*/ 25 w 111"/>
                <a:gd name="T13" fmla="*/ 223 h 425"/>
                <a:gd name="T14" fmla="*/ 41 w 111"/>
                <a:gd name="T15" fmla="*/ 235 h 425"/>
                <a:gd name="T16" fmla="*/ 52 w 111"/>
                <a:gd name="T17" fmla="*/ 265 h 425"/>
                <a:gd name="T18" fmla="*/ 50 w 111"/>
                <a:gd name="T19" fmla="*/ 168 h 425"/>
                <a:gd name="T20" fmla="*/ 35 w 111"/>
                <a:gd name="T21" fmla="*/ 165 h 425"/>
                <a:gd name="T22" fmla="*/ 17 w 111"/>
                <a:gd name="T23" fmla="*/ 156 h 425"/>
                <a:gd name="T24" fmla="*/ 3 w 111"/>
                <a:gd name="T25" fmla="*/ 134 h 425"/>
                <a:gd name="T26" fmla="*/ 3 w 111"/>
                <a:gd name="T27" fmla="*/ 116 h 425"/>
                <a:gd name="T28" fmla="*/ 19 w 111"/>
                <a:gd name="T29" fmla="*/ 120 h 425"/>
                <a:gd name="T30" fmla="*/ 39 w 111"/>
                <a:gd name="T31" fmla="*/ 133 h 425"/>
                <a:gd name="T32" fmla="*/ 52 w 111"/>
                <a:gd name="T33" fmla="*/ 161 h 425"/>
                <a:gd name="T34" fmla="*/ 53 w 111"/>
                <a:gd name="T35" fmla="*/ 50 h 425"/>
                <a:gd name="T36" fmla="*/ 54 w 111"/>
                <a:gd name="T37" fmla="*/ 36 h 425"/>
                <a:gd name="T38" fmla="*/ 65 w 111"/>
                <a:gd name="T39" fmla="*/ 17 h 425"/>
                <a:gd name="T40" fmla="*/ 87 w 111"/>
                <a:gd name="T41" fmla="*/ 3 h 425"/>
                <a:gd name="T42" fmla="*/ 103 w 111"/>
                <a:gd name="T43" fmla="*/ 3 h 425"/>
                <a:gd name="T44" fmla="*/ 99 w 111"/>
                <a:gd name="T45" fmla="*/ 21 h 425"/>
                <a:gd name="T46" fmla="*/ 84 w 111"/>
                <a:gd name="T47" fmla="*/ 42 h 425"/>
                <a:gd name="T48" fmla="*/ 58 w 111"/>
                <a:gd name="T49" fmla="*/ 52 h 425"/>
                <a:gd name="T50" fmla="*/ 58 w 111"/>
                <a:gd name="T51" fmla="*/ 127 h 425"/>
                <a:gd name="T52" fmla="*/ 61 w 111"/>
                <a:gd name="T53" fmla="*/ 112 h 425"/>
                <a:gd name="T54" fmla="*/ 72 w 111"/>
                <a:gd name="T55" fmla="*/ 94 h 425"/>
                <a:gd name="T56" fmla="*/ 93 w 111"/>
                <a:gd name="T57" fmla="*/ 80 h 425"/>
                <a:gd name="T58" fmla="*/ 111 w 111"/>
                <a:gd name="T59" fmla="*/ 80 h 425"/>
                <a:gd name="T60" fmla="*/ 111 w 111"/>
                <a:gd name="T61" fmla="*/ 91 h 425"/>
                <a:gd name="T62" fmla="*/ 107 w 111"/>
                <a:gd name="T63" fmla="*/ 108 h 425"/>
                <a:gd name="T64" fmla="*/ 91 w 111"/>
                <a:gd name="T65" fmla="*/ 126 h 425"/>
                <a:gd name="T66" fmla="*/ 58 w 111"/>
                <a:gd name="T67" fmla="*/ 135 h 425"/>
                <a:gd name="T68" fmla="*/ 58 w 111"/>
                <a:gd name="T69" fmla="*/ 236 h 425"/>
                <a:gd name="T70" fmla="*/ 61 w 111"/>
                <a:gd name="T71" fmla="*/ 223 h 425"/>
                <a:gd name="T72" fmla="*/ 73 w 111"/>
                <a:gd name="T73" fmla="*/ 208 h 425"/>
                <a:gd name="T74" fmla="*/ 97 w 111"/>
                <a:gd name="T75" fmla="*/ 200 h 425"/>
                <a:gd name="T76" fmla="*/ 99 w 111"/>
                <a:gd name="T77" fmla="*/ 207 h 425"/>
                <a:gd name="T78" fmla="*/ 97 w 111"/>
                <a:gd name="T79" fmla="*/ 220 h 425"/>
                <a:gd name="T80" fmla="*/ 87 w 111"/>
                <a:gd name="T81" fmla="*/ 235 h 425"/>
                <a:gd name="T82" fmla="*/ 58 w 111"/>
                <a:gd name="T83" fmla="*/ 245 h 425"/>
                <a:gd name="T84" fmla="*/ 52 w 111"/>
                <a:gd name="T85" fmla="*/ 425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1" h="425">
                  <a:moveTo>
                    <a:pt x="52" y="425"/>
                  </a:moveTo>
                  <a:lnTo>
                    <a:pt x="52" y="272"/>
                  </a:lnTo>
                  <a:lnTo>
                    <a:pt x="50" y="270"/>
                  </a:lnTo>
                  <a:lnTo>
                    <a:pt x="44" y="270"/>
                  </a:lnTo>
                  <a:lnTo>
                    <a:pt x="35" y="269"/>
                  </a:lnTo>
                  <a:lnTo>
                    <a:pt x="26" y="265"/>
                  </a:lnTo>
                  <a:lnTo>
                    <a:pt x="17" y="258"/>
                  </a:lnTo>
                  <a:lnTo>
                    <a:pt x="8" y="249"/>
                  </a:lnTo>
                  <a:lnTo>
                    <a:pt x="3" y="236"/>
                  </a:lnTo>
                  <a:lnTo>
                    <a:pt x="0" y="219"/>
                  </a:lnTo>
                  <a:lnTo>
                    <a:pt x="3" y="219"/>
                  </a:lnTo>
                  <a:lnTo>
                    <a:pt x="8" y="219"/>
                  </a:lnTo>
                  <a:lnTo>
                    <a:pt x="15" y="220"/>
                  </a:lnTo>
                  <a:lnTo>
                    <a:pt x="25" y="223"/>
                  </a:lnTo>
                  <a:lnTo>
                    <a:pt x="33" y="227"/>
                  </a:lnTo>
                  <a:lnTo>
                    <a:pt x="41" y="235"/>
                  </a:lnTo>
                  <a:lnTo>
                    <a:pt x="48" y="247"/>
                  </a:lnTo>
                  <a:lnTo>
                    <a:pt x="52" y="265"/>
                  </a:lnTo>
                  <a:lnTo>
                    <a:pt x="52" y="168"/>
                  </a:lnTo>
                  <a:lnTo>
                    <a:pt x="50" y="168"/>
                  </a:lnTo>
                  <a:lnTo>
                    <a:pt x="44" y="168"/>
                  </a:lnTo>
                  <a:lnTo>
                    <a:pt x="35" y="165"/>
                  </a:lnTo>
                  <a:lnTo>
                    <a:pt x="26" y="161"/>
                  </a:lnTo>
                  <a:lnTo>
                    <a:pt x="17" y="156"/>
                  </a:lnTo>
                  <a:lnTo>
                    <a:pt x="8" y="146"/>
                  </a:lnTo>
                  <a:lnTo>
                    <a:pt x="3" y="134"/>
                  </a:lnTo>
                  <a:lnTo>
                    <a:pt x="0" y="116"/>
                  </a:lnTo>
                  <a:lnTo>
                    <a:pt x="3" y="116"/>
                  </a:lnTo>
                  <a:lnTo>
                    <a:pt x="10" y="118"/>
                  </a:lnTo>
                  <a:lnTo>
                    <a:pt x="19" y="120"/>
                  </a:lnTo>
                  <a:lnTo>
                    <a:pt x="29" y="125"/>
                  </a:lnTo>
                  <a:lnTo>
                    <a:pt x="39" y="133"/>
                  </a:lnTo>
                  <a:lnTo>
                    <a:pt x="48" y="145"/>
                  </a:lnTo>
                  <a:lnTo>
                    <a:pt x="52" y="161"/>
                  </a:lnTo>
                  <a:lnTo>
                    <a:pt x="52" y="52"/>
                  </a:lnTo>
                  <a:lnTo>
                    <a:pt x="53" y="50"/>
                  </a:lnTo>
                  <a:lnTo>
                    <a:pt x="53" y="44"/>
                  </a:lnTo>
                  <a:lnTo>
                    <a:pt x="54" y="36"/>
                  </a:lnTo>
                  <a:lnTo>
                    <a:pt x="58" y="26"/>
                  </a:lnTo>
                  <a:lnTo>
                    <a:pt x="65" y="17"/>
                  </a:lnTo>
                  <a:lnTo>
                    <a:pt x="75" y="9"/>
                  </a:lnTo>
                  <a:lnTo>
                    <a:pt x="87" y="3"/>
                  </a:lnTo>
                  <a:lnTo>
                    <a:pt x="104" y="0"/>
                  </a:lnTo>
                  <a:lnTo>
                    <a:pt x="103" y="3"/>
                  </a:lnTo>
                  <a:lnTo>
                    <a:pt x="102" y="11"/>
                  </a:lnTo>
                  <a:lnTo>
                    <a:pt x="99" y="21"/>
                  </a:lnTo>
                  <a:lnTo>
                    <a:pt x="92" y="32"/>
                  </a:lnTo>
                  <a:lnTo>
                    <a:pt x="84" y="42"/>
                  </a:lnTo>
                  <a:lnTo>
                    <a:pt x="73" y="49"/>
                  </a:lnTo>
                  <a:lnTo>
                    <a:pt x="58" y="52"/>
                  </a:lnTo>
                  <a:lnTo>
                    <a:pt x="58" y="130"/>
                  </a:lnTo>
                  <a:lnTo>
                    <a:pt x="58" y="127"/>
                  </a:lnTo>
                  <a:lnTo>
                    <a:pt x="60" y="122"/>
                  </a:lnTo>
                  <a:lnTo>
                    <a:pt x="61" y="112"/>
                  </a:lnTo>
                  <a:lnTo>
                    <a:pt x="65" y="103"/>
                  </a:lnTo>
                  <a:lnTo>
                    <a:pt x="72" y="94"/>
                  </a:lnTo>
                  <a:lnTo>
                    <a:pt x="80" y="85"/>
                  </a:lnTo>
                  <a:lnTo>
                    <a:pt x="93" y="80"/>
                  </a:lnTo>
                  <a:lnTo>
                    <a:pt x="110" y="77"/>
                  </a:lnTo>
                  <a:lnTo>
                    <a:pt x="111" y="80"/>
                  </a:lnTo>
                  <a:lnTo>
                    <a:pt x="111" y="84"/>
                  </a:lnTo>
                  <a:lnTo>
                    <a:pt x="111" y="91"/>
                  </a:lnTo>
                  <a:lnTo>
                    <a:pt x="110" y="100"/>
                  </a:lnTo>
                  <a:lnTo>
                    <a:pt x="107" y="108"/>
                  </a:lnTo>
                  <a:lnTo>
                    <a:pt x="100" y="118"/>
                  </a:lnTo>
                  <a:lnTo>
                    <a:pt x="91" y="126"/>
                  </a:lnTo>
                  <a:lnTo>
                    <a:pt x="77" y="133"/>
                  </a:lnTo>
                  <a:lnTo>
                    <a:pt x="58" y="135"/>
                  </a:lnTo>
                  <a:lnTo>
                    <a:pt x="58" y="239"/>
                  </a:lnTo>
                  <a:lnTo>
                    <a:pt x="58" y="236"/>
                  </a:lnTo>
                  <a:lnTo>
                    <a:pt x="60" y="231"/>
                  </a:lnTo>
                  <a:lnTo>
                    <a:pt x="61" y="223"/>
                  </a:lnTo>
                  <a:lnTo>
                    <a:pt x="66" y="215"/>
                  </a:lnTo>
                  <a:lnTo>
                    <a:pt x="73" y="208"/>
                  </a:lnTo>
                  <a:lnTo>
                    <a:pt x="83" y="203"/>
                  </a:lnTo>
                  <a:lnTo>
                    <a:pt x="97" y="200"/>
                  </a:lnTo>
                  <a:lnTo>
                    <a:pt x="97" y="201"/>
                  </a:lnTo>
                  <a:lnTo>
                    <a:pt x="99" y="207"/>
                  </a:lnTo>
                  <a:lnTo>
                    <a:pt x="99" y="212"/>
                  </a:lnTo>
                  <a:lnTo>
                    <a:pt x="97" y="220"/>
                  </a:lnTo>
                  <a:lnTo>
                    <a:pt x="93" y="228"/>
                  </a:lnTo>
                  <a:lnTo>
                    <a:pt x="87" y="235"/>
                  </a:lnTo>
                  <a:lnTo>
                    <a:pt x="75" y="242"/>
                  </a:lnTo>
                  <a:lnTo>
                    <a:pt x="58" y="245"/>
                  </a:lnTo>
                  <a:lnTo>
                    <a:pt x="58" y="425"/>
                  </a:lnTo>
                  <a:lnTo>
                    <a:pt x="52" y="425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1" name="Freeform 19"/>
            <p:cNvSpPr>
              <a:spLocks/>
            </p:cNvSpPr>
            <p:nvPr/>
          </p:nvSpPr>
          <p:spPr bwMode="gray">
            <a:xfrm>
              <a:off x="2065" y="361"/>
              <a:ext cx="100" cy="228"/>
            </a:xfrm>
            <a:custGeom>
              <a:avLst/>
              <a:gdLst>
                <a:gd name="T0" fmla="*/ 52 w 100"/>
                <a:gd name="T1" fmla="*/ 176 h 228"/>
                <a:gd name="T2" fmla="*/ 59 w 100"/>
                <a:gd name="T3" fmla="*/ 176 h 228"/>
                <a:gd name="T4" fmla="*/ 74 w 100"/>
                <a:gd name="T5" fmla="*/ 169 h 228"/>
                <a:gd name="T6" fmla="*/ 86 w 100"/>
                <a:gd name="T7" fmla="*/ 154 h 228"/>
                <a:gd name="T8" fmla="*/ 86 w 100"/>
                <a:gd name="T9" fmla="*/ 141 h 228"/>
                <a:gd name="T10" fmla="*/ 74 w 100"/>
                <a:gd name="T11" fmla="*/ 143 h 228"/>
                <a:gd name="T12" fmla="*/ 58 w 100"/>
                <a:gd name="T13" fmla="*/ 158 h 228"/>
                <a:gd name="T14" fmla="*/ 52 w 100"/>
                <a:gd name="T15" fmla="*/ 118 h 228"/>
                <a:gd name="T16" fmla="*/ 61 w 100"/>
                <a:gd name="T17" fmla="*/ 116 h 228"/>
                <a:gd name="T18" fmla="*/ 78 w 100"/>
                <a:gd name="T19" fmla="*/ 110 h 228"/>
                <a:gd name="T20" fmla="*/ 92 w 100"/>
                <a:gd name="T21" fmla="*/ 92 h 228"/>
                <a:gd name="T22" fmla="*/ 92 w 100"/>
                <a:gd name="T23" fmla="*/ 77 h 228"/>
                <a:gd name="T24" fmla="*/ 81 w 100"/>
                <a:gd name="T25" fmla="*/ 79 h 228"/>
                <a:gd name="T26" fmla="*/ 65 w 100"/>
                <a:gd name="T27" fmla="*/ 88 h 228"/>
                <a:gd name="T28" fmla="*/ 52 w 100"/>
                <a:gd name="T29" fmla="*/ 115 h 228"/>
                <a:gd name="T30" fmla="*/ 55 w 100"/>
                <a:gd name="T31" fmla="*/ 48 h 228"/>
                <a:gd name="T32" fmla="*/ 67 w 100"/>
                <a:gd name="T33" fmla="*/ 45 h 228"/>
                <a:gd name="T34" fmla="*/ 85 w 100"/>
                <a:gd name="T35" fmla="*/ 37 h 228"/>
                <a:gd name="T36" fmla="*/ 97 w 100"/>
                <a:gd name="T37" fmla="*/ 17 h 228"/>
                <a:gd name="T38" fmla="*/ 97 w 100"/>
                <a:gd name="T39" fmla="*/ 0 h 228"/>
                <a:gd name="T40" fmla="*/ 83 w 100"/>
                <a:gd name="T41" fmla="*/ 3 h 228"/>
                <a:gd name="T42" fmla="*/ 65 w 100"/>
                <a:gd name="T43" fmla="*/ 14 h 228"/>
                <a:gd name="T44" fmla="*/ 50 w 100"/>
                <a:gd name="T45" fmla="*/ 45 h 228"/>
                <a:gd name="T46" fmla="*/ 47 w 100"/>
                <a:gd name="T47" fmla="*/ 35 h 228"/>
                <a:gd name="T48" fmla="*/ 38 w 100"/>
                <a:gd name="T49" fmla="*/ 18 h 228"/>
                <a:gd name="T50" fmla="*/ 16 w 100"/>
                <a:gd name="T51" fmla="*/ 3 h 228"/>
                <a:gd name="T52" fmla="*/ 1 w 100"/>
                <a:gd name="T53" fmla="*/ 3 h 228"/>
                <a:gd name="T54" fmla="*/ 5 w 100"/>
                <a:gd name="T55" fmla="*/ 19 h 228"/>
                <a:gd name="T56" fmla="*/ 19 w 100"/>
                <a:gd name="T57" fmla="*/ 38 h 228"/>
                <a:gd name="T58" fmla="*/ 47 w 100"/>
                <a:gd name="T59" fmla="*/ 48 h 228"/>
                <a:gd name="T60" fmla="*/ 47 w 100"/>
                <a:gd name="T61" fmla="*/ 132 h 228"/>
                <a:gd name="T62" fmla="*/ 42 w 100"/>
                <a:gd name="T63" fmla="*/ 118 h 228"/>
                <a:gd name="T64" fmla="*/ 25 w 100"/>
                <a:gd name="T65" fmla="*/ 103 h 228"/>
                <a:gd name="T66" fmla="*/ 12 w 100"/>
                <a:gd name="T67" fmla="*/ 103 h 228"/>
                <a:gd name="T68" fmla="*/ 16 w 100"/>
                <a:gd name="T69" fmla="*/ 116 h 228"/>
                <a:gd name="T70" fmla="*/ 25 w 100"/>
                <a:gd name="T71" fmla="*/ 132 h 228"/>
                <a:gd name="T72" fmla="*/ 47 w 100"/>
                <a:gd name="T73" fmla="*/ 141 h 228"/>
                <a:gd name="T74" fmla="*/ 52 w 100"/>
                <a:gd name="T75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0" h="228">
                  <a:moveTo>
                    <a:pt x="52" y="228"/>
                  </a:moveTo>
                  <a:lnTo>
                    <a:pt x="52" y="176"/>
                  </a:lnTo>
                  <a:lnTo>
                    <a:pt x="55" y="176"/>
                  </a:lnTo>
                  <a:lnTo>
                    <a:pt x="59" y="176"/>
                  </a:lnTo>
                  <a:lnTo>
                    <a:pt x="67" y="173"/>
                  </a:lnTo>
                  <a:lnTo>
                    <a:pt x="74" y="169"/>
                  </a:lnTo>
                  <a:lnTo>
                    <a:pt x="81" y="163"/>
                  </a:lnTo>
                  <a:lnTo>
                    <a:pt x="86" y="154"/>
                  </a:lnTo>
                  <a:lnTo>
                    <a:pt x="88" y="141"/>
                  </a:lnTo>
                  <a:lnTo>
                    <a:pt x="86" y="141"/>
                  </a:lnTo>
                  <a:lnTo>
                    <a:pt x="81" y="142"/>
                  </a:lnTo>
                  <a:lnTo>
                    <a:pt x="74" y="143"/>
                  </a:lnTo>
                  <a:lnTo>
                    <a:pt x="66" y="149"/>
                  </a:lnTo>
                  <a:lnTo>
                    <a:pt x="58" y="158"/>
                  </a:lnTo>
                  <a:lnTo>
                    <a:pt x="52" y="173"/>
                  </a:lnTo>
                  <a:lnTo>
                    <a:pt x="52" y="118"/>
                  </a:lnTo>
                  <a:lnTo>
                    <a:pt x="55" y="118"/>
                  </a:lnTo>
                  <a:lnTo>
                    <a:pt x="61" y="116"/>
                  </a:lnTo>
                  <a:lnTo>
                    <a:pt x="69" y="115"/>
                  </a:lnTo>
                  <a:lnTo>
                    <a:pt x="78" y="110"/>
                  </a:lnTo>
                  <a:lnTo>
                    <a:pt x="86" y="103"/>
                  </a:lnTo>
                  <a:lnTo>
                    <a:pt x="92" y="92"/>
                  </a:lnTo>
                  <a:lnTo>
                    <a:pt x="94" y="77"/>
                  </a:lnTo>
                  <a:lnTo>
                    <a:pt x="92" y="77"/>
                  </a:lnTo>
                  <a:lnTo>
                    <a:pt x="88" y="77"/>
                  </a:lnTo>
                  <a:lnTo>
                    <a:pt x="81" y="79"/>
                  </a:lnTo>
                  <a:lnTo>
                    <a:pt x="73" y="81"/>
                  </a:lnTo>
                  <a:lnTo>
                    <a:pt x="65" y="88"/>
                  </a:lnTo>
                  <a:lnTo>
                    <a:pt x="58" y="99"/>
                  </a:lnTo>
                  <a:lnTo>
                    <a:pt x="52" y="115"/>
                  </a:lnTo>
                  <a:lnTo>
                    <a:pt x="52" y="48"/>
                  </a:lnTo>
                  <a:lnTo>
                    <a:pt x="55" y="48"/>
                  </a:lnTo>
                  <a:lnTo>
                    <a:pt x="61" y="48"/>
                  </a:lnTo>
                  <a:lnTo>
                    <a:pt x="67" y="45"/>
                  </a:lnTo>
                  <a:lnTo>
                    <a:pt x="77" y="42"/>
                  </a:lnTo>
                  <a:lnTo>
                    <a:pt x="85" y="37"/>
                  </a:lnTo>
                  <a:lnTo>
                    <a:pt x="92" y="27"/>
                  </a:lnTo>
                  <a:lnTo>
                    <a:pt x="97" y="17"/>
                  </a:lnTo>
                  <a:lnTo>
                    <a:pt x="100" y="0"/>
                  </a:lnTo>
                  <a:lnTo>
                    <a:pt x="97" y="0"/>
                  </a:lnTo>
                  <a:lnTo>
                    <a:pt x="92" y="0"/>
                  </a:lnTo>
                  <a:lnTo>
                    <a:pt x="83" y="3"/>
                  </a:lnTo>
                  <a:lnTo>
                    <a:pt x="74" y="7"/>
                  </a:lnTo>
                  <a:lnTo>
                    <a:pt x="65" y="14"/>
                  </a:lnTo>
                  <a:lnTo>
                    <a:pt x="56" y="27"/>
                  </a:lnTo>
                  <a:lnTo>
                    <a:pt x="50" y="45"/>
                  </a:lnTo>
                  <a:lnTo>
                    <a:pt x="50" y="42"/>
                  </a:lnTo>
                  <a:lnTo>
                    <a:pt x="47" y="35"/>
                  </a:lnTo>
                  <a:lnTo>
                    <a:pt x="43" y="27"/>
                  </a:lnTo>
                  <a:lnTo>
                    <a:pt x="38" y="18"/>
                  </a:lnTo>
                  <a:lnTo>
                    <a:pt x="28" y="10"/>
                  </a:lnTo>
                  <a:lnTo>
                    <a:pt x="16" y="3"/>
                  </a:lnTo>
                  <a:lnTo>
                    <a:pt x="0" y="0"/>
                  </a:lnTo>
                  <a:lnTo>
                    <a:pt x="1" y="3"/>
                  </a:lnTo>
                  <a:lnTo>
                    <a:pt x="3" y="10"/>
                  </a:lnTo>
                  <a:lnTo>
                    <a:pt x="5" y="19"/>
                  </a:lnTo>
                  <a:lnTo>
                    <a:pt x="11" y="29"/>
                  </a:lnTo>
                  <a:lnTo>
                    <a:pt x="19" y="38"/>
                  </a:lnTo>
                  <a:lnTo>
                    <a:pt x="31" y="45"/>
                  </a:lnTo>
                  <a:lnTo>
                    <a:pt x="47" y="48"/>
                  </a:lnTo>
                  <a:lnTo>
                    <a:pt x="47" y="135"/>
                  </a:lnTo>
                  <a:lnTo>
                    <a:pt x="47" y="132"/>
                  </a:lnTo>
                  <a:lnTo>
                    <a:pt x="46" y="126"/>
                  </a:lnTo>
                  <a:lnTo>
                    <a:pt x="42" y="118"/>
                  </a:lnTo>
                  <a:lnTo>
                    <a:pt x="35" y="110"/>
                  </a:lnTo>
                  <a:lnTo>
                    <a:pt x="25" y="103"/>
                  </a:lnTo>
                  <a:lnTo>
                    <a:pt x="12" y="100"/>
                  </a:lnTo>
                  <a:lnTo>
                    <a:pt x="12" y="103"/>
                  </a:lnTo>
                  <a:lnTo>
                    <a:pt x="13" y="108"/>
                  </a:lnTo>
                  <a:lnTo>
                    <a:pt x="16" y="116"/>
                  </a:lnTo>
                  <a:lnTo>
                    <a:pt x="20" y="124"/>
                  </a:lnTo>
                  <a:lnTo>
                    <a:pt x="25" y="132"/>
                  </a:lnTo>
                  <a:lnTo>
                    <a:pt x="35" y="139"/>
                  </a:lnTo>
                  <a:lnTo>
                    <a:pt x="47" y="141"/>
                  </a:lnTo>
                  <a:lnTo>
                    <a:pt x="47" y="228"/>
                  </a:lnTo>
                  <a:lnTo>
                    <a:pt x="52" y="228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2" name="Freeform 20"/>
            <p:cNvSpPr>
              <a:spLocks/>
            </p:cNvSpPr>
            <p:nvPr/>
          </p:nvSpPr>
          <p:spPr bwMode="gray">
            <a:xfrm>
              <a:off x="2921" y="361"/>
              <a:ext cx="100" cy="228"/>
            </a:xfrm>
            <a:custGeom>
              <a:avLst/>
              <a:gdLst>
                <a:gd name="T0" fmla="*/ 53 w 100"/>
                <a:gd name="T1" fmla="*/ 176 h 228"/>
                <a:gd name="T2" fmla="*/ 60 w 100"/>
                <a:gd name="T3" fmla="*/ 176 h 228"/>
                <a:gd name="T4" fmla="*/ 74 w 100"/>
                <a:gd name="T5" fmla="*/ 169 h 228"/>
                <a:gd name="T6" fmla="*/ 87 w 100"/>
                <a:gd name="T7" fmla="*/ 154 h 228"/>
                <a:gd name="T8" fmla="*/ 87 w 100"/>
                <a:gd name="T9" fmla="*/ 141 h 228"/>
                <a:gd name="T10" fmla="*/ 74 w 100"/>
                <a:gd name="T11" fmla="*/ 143 h 228"/>
                <a:gd name="T12" fmla="*/ 60 w 100"/>
                <a:gd name="T13" fmla="*/ 158 h 228"/>
                <a:gd name="T14" fmla="*/ 53 w 100"/>
                <a:gd name="T15" fmla="*/ 118 h 228"/>
                <a:gd name="T16" fmla="*/ 61 w 100"/>
                <a:gd name="T17" fmla="*/ 116 h 228"/>
                <a:gd name="T18" fmla="*/ 78 w 100"/>
                <a:gd name="T19" fmla="*/ 110 h 228"/>
                <a:gd name="T20" fmla="*/ 92 w 100"/>
                <a:gd name="T21" fmla="*/ 92 h 228"/>
                <a:gd name="T22" fmla="*/ 92 w 100"/>
                <a:gd name="T23" fmla="*/ 77 h 228"/>
                <a:gd name="T24" fmla="*/ 81 w 100"/>
                <a:gd name="T25" fmla="*/ 79 h 228"/>
                <a:gd name="T26" fmla="*/ 65 w 100"/>
                <a:gd name="T27" fmla="*/ 88 h 228"/>
                <a:gd name="T28" fmla="*/ 53 w 100"/>
                <a:gd name="T29" fmla="*/ 115 h 228"/>
                <a:gd name="T30" fmla="*/ 56 w 100"/>
                <a:gd name="T31" fmla="*/ 48 h 228"/>
                <a:gd name="T32" fmla="*/ 68 w 100"/>
                <a:gd name="T33" fmla="*/ 45 h 228"/>
                <a:gd name="T34" fmla="*/ 85 w 100"/>
                <a:gd name="T35" fmla="*/ 37 h 228"/>
                <a:gd name="T36" fmla="*/ 97 w 100"/>
                <a:gd name="T37" fmla="*/ 17 h 228"/>
                <a:gd name="T38" fmla="*/ 97 w 100"/>
                <a:gd name="T39" fmla="*/ 0 h 228"/>
                <a:gd name="T40" fmla="*/ 84 w 100"/>
                <a:gd name="T41" fmla="*/ 3 h 228"/>
                <a:gd name="T42" fmla="*/ 65 w 100"/>
                <a:gd name="T43" fmla="*/ 14 h 228"/>
                <a:gd name="T44" fmla="*/ 50 w 100"/>
                <a:gd name="T45" fmla="*/ 45 h 228"/>
                <a:gd name="T46" fmla="*/ 47 w 100"/>
                <a:gd name="T47" fmla="*/ 35 h 228"/>
                <a:gd name="T48" fmla="*/ 38 w 100"/>
                <a:gd name="T49" fmla="*/ 18 h 228"/>
                <a:gd name="T50" fmla="*/ 16 w 100"/>
                <a:gd name="T51" fmla="*/ 3 h 228"/>
                <a:gd name="T52" fmla="*/ 2 w 100"/>
                <a:gd name="T53" fmla="*/ 3 h 228"/>
                <a:gd name="T54" fmla="*/ 6 w 100"/>
                <a:gd name="T55" fmla="*/ 19 h 228"/>
                <a:gd name="T56" fmla="*/ 19 w 100"/>
                <a:gd name="T57" fmla="*/ 38 h 228"/>
                <a:gd name="T58" fmla="*/ 47 w 100"/>
                <a:gd name="T59" fmla="*/ 48 h 228"/>
                <a:gd name="T60" fmla="*/ 47 w 100"/>
                <a:gd name="T61" fmla="*/ 132 h 228"/>
                <a:gd name="T62" fmla="*/ 42 w 100"/>
                <a:gd name="T63" fmla="*/ 118 h 228"/>
                <a:gd name="T64" fmla="*/ 26 w 100"/>
                <a:gd name="T65" fmla="*/ 103 h 228"/>
                <a:gd name="T66" fmla="*/ 12 w 100"/>
                <a:gd name="T67" fmla="*/ 103 h 228"/>
                <a:gd name="T68" fmla="*/ 16 w 100"/>
                <a:gd name="T69" fmla="*/ 116 h 228"/>
                <a:gd name="T70" fmla="*/ 26 w 100"/>
                <a:gd name="T71" fmla="*/ 132 h 228"/>
                <a:gd name="T72" fmla="*/ 47 w 100"/>
                <a:gd name="T73" fmla="*/ 141 h 228"/>
                <a:gd name="T74" fmla="*/ 53 w 100"/>
                <a:gd name="T75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0" h="228">
                  <a:moveTo>
                    <a:pt x="53" y="228"/>
                  </a:moveTo>
                  <a:lnTo>
                    <a:pt x="53" y="176"/>
                  </a:lnTo>
                  <a:lnTo>
                    <a:pt x="56" y="176"/>
                  </a:lnTo>
                  <a:lnTo>
                    <a:pt x="60" y="176"/>
                  </a:lnTo>
                  <a:lnTo>
                    <a:pt x="68" y="173"/>
                  </a:lnTo>
                  <a:lnTo>
                    <a:pt x="74" y="169"/>
                  </a:lnTo>
                  <a:lnTo>
                    <a:pt x="81" y="163"/>
                  </a:lnTo>
                  <a:lnTo>
                    <a:pt x="87" y="154"/>
                  </a:lnTo>
                  <a:lnTo>
                    <a:pt x="88" y="141"/>
                  </a:lnTo>
                  <a:lnTo>
                    <a:pt x="87" y="141"/>
                  </a:lnTo>
                  <a:lnTo>
                    <a:pt x="81" y="142"/>
                  </a:lnTo>
                  <a:lnTo>
                    <a:pt x="74" y="143"/>
                  </a:lnTo>
                  <a:lnTo>
                    <a:pt x="66" y="149"/>
                  </a:lnTo>
                  <a:lnTo>
                    <a:pt x="60" y="158"/>
                  </a:lnTo>
                  <a:lnTo>
                    <a:pt x="53" y="173"/>
                  </a:lnTo>
                  <a:lnTo>
                    <a:pt x="53" y="118"/>
                  </a:lnTo>
                  <a:lnTo>
                    <a:pt x="56" y="118"/>
                  </a:lnTo>
                  <a:lnTo>
                    <a:pt x="61" y="116"/>
                  </a:lnTo>
                  <a:lnTo>
                    <a:pt x="69" y="115"/>
                  </a:lnTo>
                  <a:lnTo>
                    <a:pt x="78" y="110"/>
                  </a:lnTo>
                  <a:lnTo>
                    <a:pt x="87" y="103"/>
                  </a:lnTo>
                  <a:lnTo>
                    <a:pt x="92" y="92"/>
                  </a:lnTo>
                  <a:lnTo>
                    <a:pt x="95" y="77"/>
                  </a:lnTo>
                  <a:lnTo>
                    <a:pt x="92" y="77"/>
                  </a:lnTo>
                  <a:lnTo>
                    <a:pt x="88" y="77"/>
                  </a:lnTo>
                  <a:lnTo>
                    <a:pt x="81" y="79"/>
                  </a:lnTo>
                  <a:lnTo>
                    <a:pt x="73" y="81"/>
                  </a:lnTo>
                  <a:lnTo>
                    <a:pt x="65" y="88"/>
                  </a:lnTo>
                  <a:lnTo>
                    <a:pt x="58" y="99"/>
                  </a:lnTo>
                  <a:lnTo>
                    <a:pt x="53" y="115"/>
                  </a:lnTo>
                  <a:lnTo>
                    <a:pt x="53" y="48"/>
                  </a:lnTo>
                  <a:lnTo>
                    <a:pt x="56" y="48"/>
                  </a:lnTo>
                  <a:lnTo>
                    <a:pt x="61" y="48"/>
                  </a:lnTo>
                  <a:lnTo>
                    <a:pt x="68" y="45"/>
                  </a:lnTo>
                  <a:lnTo>
                    <a:pt x="77" y="42"/>
                  </a:lnTo>
                  <a:lnTo>
                    <a:pt x="85" y="37"/>
                  </a:lnTo>
                  <a:lnTo>
                    <a:pt x="93" y="27"/>
                  </a:lnTo>
                  <a:lnTo>
                    <a:pt x="97" y="17"/>
                  </a:lnTo>
                  <a:lnTo>
                    <a:pt x="100" y="0"/>
                  </a:lnTo>
                  <a:lnTo>
                    <a:pt x="97" y="0"/>
                  </a:lnTo>
                  <a:lnTo>
                    <a:pt x="92" y="0"/>
                  </a:lnTo>
                  <a:lnTo>
                    <a:pt x="84" y="3"/>
                  </a:lnTo>
                  <a:lnTo>
                    <a:pt x="74" y="7"/>
                  </a:lnTo>
                  <a:lnTo>
                    <a:pt x="65" y="14"/>
                  </a:lnTo>
                  <a:lnTo>
                    <a:pt x="57" y="27"/>
                  </a:lnTo>
                  <a:lnTo>
                    <a:pt x="50" y="45"/>
                  </a:lnTo>
                  <a:lnTo>
                    <a:pt x="50" y="42"/>
                  </a:lnTo>
                  <a:lnTo>
                    <a:pt x="47" y="35"/>
                  </a:lnTo>
                  <a:lnTo>
                    <a:pt x="43" y="27"/>
                  </a:lnTo>
                  <a:lnTo>
                    <a:pt x="38" y="18"/>
                  </a:lnTo>
                  <a:lnTo>
                    <a:pt x="29" y="10"/>
                  </a:lnTo>
                  <a:lnTo>
                    <a:pt x="16" y="3"/>
                  </a:lnTo>
                  <a:lnTo>
                    <a:pt x="0" y="0"/>
                  </a:lnTo>
                  <a:lnTo>
                    <a:pt x="2" y="3"/>
                  </a:lnTo>
                  <a:lnTo>
                    <a:pt x="3" y="10"/>
                  </a:lnTo>
                  <a:lnTo>
                    <a:pt x="6" y="19"/>
                  </a:lnTo>
                  <a:lnTo>
                    <a:pt x="11" y="29"/>
                  </a:lnTo>
                  <a:lnTo>
                    <a:pt x="19" y="38"/>
                  </a:lnTo>
                  <a:lnTo>
                    <a:pt x="31" y="45"/>
                  </a:lnTo>
                  <a:lnTo>
                    <a:pt x="47" y="48"/>
                  </a:lnTo>
                  <a:lnTo>
                    <a:pt x="47" y="135"/>
                  </a:lnTo>
                  <a:lnTo>
                    <a:pt x="47" y="132"/>
                  </a:lnTo>
                  <a:lnTo>
                    <a:pt x="46" y="126"/>
                  </a:lnTo>
                  <a:lnTo>
                    <a:pt x="42" y="118"/>
                  </a:lnTo>
                  <a:lnTo>
                    <a:pt x="35" y="110"/>
                  </a:lnTo>
                  <a:lnTo>
                    <a:pt x="26" y="103"/>
                  </a:lnTo>
                  <a:lnTo>
                    <a:pt x="12" y="100"/>
                  </a:lnTo>
                  <a:lnTo>
                    <a:pt x="12" y="103"/>
                  </a:lnTo>
                  <a:lnTo>
                    <a:pt x="14" y="108"/>
                  </a:lnTo>
                  <a:lnTo>
                    <a:pt x="16" y="116"/>
                  </a:lnTo>
                  <a:lnTo>
                    <a:pt x="20" y="124"/>
                  </a:lnTo>
                  <a:lnTo>
                    <a:pt x="26" y="132"/>
                  </a:lnTo>
                  <a:lnTo>
                    <a:pt x="35" y="139"/>
                  </a:lnTo>
                  <a:lnTo>
                    <a:pt x="47" y="141"/>
                  </a:lnTo>
                  <a:lnTo>
                    <a:pt x="47" y="228"/>
                  </a:lnTo>
                  <a:lnTo>
                    <a:pt x="53" y="228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3" name="Freeform 21"/>
            <p:cNvSpPr>
              <a:spLocks/>
            </p:cNvSpPr>
            <p:nvPr/>
          </p:nvSpPr>
          <p:spPr bwMode="gray">
            <a:xfrm>
              <a:off x="2273" y="187"/>
              <a:ext cx="175" cy="402"/>
            </a:xfrm>
            <a:custGeom>
              <a:avLst/>
              <a:gdLst>
                <a:gd name="T0" fmla="*/ 93 w 175"/>
                <a:gd name="T1" fmla="*/ 309 h 402"/>
                <a:gd name="T2" fmla="*/ 101 w 175"/>
                <a:gd name="T3" fmla="*/ 309 h 402"/>
                <a:gd name="T4" fmla="*/ 118 w 175"/>
                <a:gd name="T5" fmla="*/ 304 h 402"/>
                <a:gd name="T6" fmla="*/ 138 w 175"/>
                <a:gd name="T7" fmla="*/ 292 h 402"/>
                <a:gd name="T8" fmla="*/ 152 w 175"/>
                <a:gd name="T9" fmla="*/ 266 h 402"/>
                <a:gd name="T10" fmla="*/ 152 w 175"/>
                <a:gd name="T11" fmla="*/ 247 h 402"/>
                <a:gd name="T12" fmla="*/ 138 w 175"/>
                <a:gd name="T13" fmla="*/ 250 h 402"/>
                <a:gd name="T14" fmla="*/ 120 w 175"/>
                <a:gd name="T15" fmla="*/ 259 h 402"/>
                <a:gd name="T16" fmla="*/ 99 w 175"/>
                <a:gd name="T17" fmla="*/ 285 h 402"/>
                <a:gd name="T18" fmla="*/ 93 w 175"/>
                <a:gd name="T19" fmla="*/ 207 h 402"/>
                <a:gd name="T20" fmla="*/ 102 w 175"/>
                <a:gd name="T21" fmla="*/ 205 h 402"/>
                <a:gd name="T22" fmla="*/ 122 w 175"/>
                <a:gd name="T23" fmla="*/ 200 h 402"/>
                <a:gd name="T24" fmla="*/ 147 w 175"/>
                <a:gd name="T25" fmla="*/ 185 h 402"/>
                <a:gd name="T26" fmla="*/ 163 w 175"/>
                <a:gd name="T27" fmla="*/ 155 h 402"/>
                <a:gd name="T28" fmla="*/ 163 w 175"/>
                <a:gd name="T29" fmla="*/ 134 h 402"/>
                <a:gd name="T30" fmla="*/ 149 w 175"/>
                <a:gd name="T31" fmla="*/ 135 h 402"/>
                <a:gd name="T32" fmla="*/ 129 w 175"/>
                <a:gd name="T33" fmla="*/ 142 h 402"/>
                <a:gd name="T34" fmla="*/ 107 w 175"/>
                <a:gd name="T35" fmla="*/ 162 h 402"/>
                <a:gd name="T36" fmla="*/ 93 w 175"/>
                <a:gd name="T37" fmla="*/ 201 h 402"/>
                <a:gd name="T38" fmla="*/ 95 w 175"/>
                <a:gd name="T39" fmla="*/ 83 h 402"/>
                <a:gd name="T40" fmla="*/ 110 w 175"/>
                <a:gd name="T41" fmla="*/ 81 h 402"/>
                <a:gd name="T42" fmla="*/ 134 w 175"/>
                <a:gd name="T43" fmla="*/ 73 h 402"/>
                <a:gd name="T44" fmla="*/ 157 w 175"/>
                <a:gd name="T45" fmla="*/ 54 h 402"/>
                <a:gd name="T46" fmla="*/ 174 w 175"/>
                <a:gd name="T47" fmla="*/ 23 h 402"/>
                <a:gd name="T48" fmla="*/ 174 w 175"/>
                <a:gd name="T49" fmla="*/ 0 h 402"/>
                <a:gd name="T50" fmla="*/ 157 w 175"/>
                <a:gd name="T51" fmla="*/ 2 h 402"/>
                <a:gd name="T52" fmla="*/ 133 w 175"/>
                <a:gd name="T53" fmla="*/ 10 h 402"/>
                <a:gd name="T54" fmla="*/ 107 w 175"/>
                <a:gd name="T55" fmla="*/ 33 h 402"/>
                <a:gd name="T56" fmla="*/ 87 w 175"/>
                <a:gd name="T57" fmla="*/ 77 h 402"/>
                <a:gd name="T58" fmla="*/ 85 w 175"/>
                <a:gd name="T59" fmla="*/ 68 h 402"/>
                <a:gd name="T60" fmla="*/ 75 w 175"/>
                <a:gd name="T61" fmla="*/ 46 h 402"/>
                <a:gd name="T62" fmla="*/ 55 w 175"/>
                <a:gd name="T63" fmla="*/ 21 h 402"/>
                <a:gd name="T64" fmla="*/ 22 w 175"/>
                <a:gd name="T65" fmla="*/ 3 h 402"/>
                <a:gd name="T66" fmla="*/ 1 w 175"/>
                <a:gd name="T67" fmla="*/ 3 h 402"/>
                <a:gd name="T68" fmla="*/ 4 w 175"/>
                <a:gd name="T69" fmla="*/ 18 h 402"/>
                <a:gd name="T70" fmla="*/ 12 w 175"/>
                <a:gd name="T71" fmla="*/ 42 h 402"/>
                <a:gd name="T72" fmla="*/ 31 w 175"/>
                <a:gd name="T73" fmla="*/ 65 h 402"/>
                <a:gd name="T74" fmla="*/ 62 w 175"/>
                <a:gd name="T75" fmla="*/ 81 h 402"/>
                <a:gd name="T76" fmla="*/ 82 w 175"/>
                <a:gd name="T77" fmla="*/ 238 h 402"/>
                <a:gd name="T78" fmla="*/ 80 w 175"/>
                <a:gd name="T79" fmla="*/ 228 h 402"/>
                <a:gd name="T80" fmla="*/ 72 w 175"/>
                <a:gd name="T81" fmla="*/ 207 h 402"/>
                <a:gd name="T82" fmla="*/ 55 w 175"/>
                <a:gd name="T83" fmla="*/ 185 h 402"/>
                <a:gd name="T84" fmla="*/ 21 w 175"/>
                <a:gd name="T85" fmla="*/ 176 h 402"/>
                <a:gd name="T86" fmla="*/ 22 w 175"/>
                <a:gd name="T87" fmla="*/ 185 h 402"/>
                <a:gd name="T88" fmla="*/ 28 w 175"/>
                <a:gd name="T89" fmla="*/ 205 h 402"/>
                <a:gd name="T90" fmla="*/ 41 w 175"/>
                <a:gd name="T91" fmla="*/ 230 h 402"/>
                <a:gd name="T92" fmla="*/ 66 w 175"/>
                <a:gd name="T93" fmla="*/ 246 h 402"/>
                <a:gd name="T94" fmla="*/ 82 w 175"/>
                <a:gd name="T95" fmla="*/ 402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5" h="402">
                  <a:moveTo>
                    <a:pt x="93" y="402"/>
                  </a:moveTo>
                  <a:lnTo>
                    <a:pt x="93" y="309"/>
                  </a:lnTo>
                  <a:lnTo>
                    <a:pt x="95" y="309"/>
                  </a:lnTo>
                  <a:lnTo>
                    <a:pt x="101" y="309"/>
                  </a:lnTo>
                  <a:lnTo>
                    <a:pt x="109" y="308"/>
                  </a:lnTo>
                  <a:lnTo>
                    <a:pt x="118" y="304"/>
                  </a:lnTo>
                  <a:lnTo>
                    <a:pt x="129" y="298"/>
                  </a:lnTo>
                  <a:lnTo>
                    <a:pt x="138" y="292"/>
                  </a:lnTo>
                  <a:lnTo>
                    <a:pt x="147" y="281"/>
                  </a:lnTo>
                  <a:lnTo>
                    <a:pt x="152" y="266"/>
                  </a:lnTo>
                  <a:lnTo>
                    <a:pt x="155" y="247"/>
                  </a:lnTo>
                  <a:lnTo>
                    <a:pt x="152" y="247"/>
                  </a:lnTo>
                  <a:lnTo>
                    <a:pt x="147" y="249"/>
                  </a:lnTo>
                  <a:lnTo>
                    <a:pt x="138" y="250"/>
                  </a:lnTo>
                  <a:lnTo>
                    <a:pt x="129" y="253"/>
                  </a:lnTo>
                  <a:lnTo>
                    <a:pt x="120" y="259"/>
                  </a:lnTo>
                  <a:lnTo>
                    <a:pt x="109" y="270"/>
                  </a:lnTo>
                  <a:lnTo>
                    <a:pt x="99" y="285"/>
                  </a:lnTo>
                  <a:lnTo>
                    <a:pt x="93" y="304"/>
                  </a:lnTo>
                  <a:lnTo>
                    <a:pt x="93" y="207"/>
                  </a:lnTo>
                  <a:lnTo>
                    <a:pt x="95" y="207"/>
                  </a:lnTo>
                  <a:lnTo>
                    <a:pt x="102" y="205"/>
                  </a:lnTo>
                  <a:lnTo>
                    <a:pt x="111" y="204"/>
                  </a:lnTo>
                  <a:lnTo>
                    <a:pt x="122" y="200"/>
                  </a:lnTo>
                  <a:lnTo>
                    <a:pt x="134" y="195"/>
                  </a:lnTo>
                  <a:lnTo>
                    <a:pt x="147" y="185"/>
                  </a:lnTo>
                  <a:lnTo>
                    <a:pt x="156" y="173"/>
                  </a:lnTo>
                  <a:lnTo>
                    <a:pt x="163" y="155"/>
                  </a:lnTo>
                  <a:lnTo>
                    <a:pt x="165" y="134"/>
                  </a:lnTo>
                  <a:lnTo>
                    <a:pt x="163" y="134"/>
                  </a:lnTo>
                  <a:lnTo>
                    <a:pt x="157" y="134"/>
                  </a:lnTo>
                  <a:lnTo>
                    <a:pt x="149" y="135"/>
                  </a:lnTo>
                  <a:lnTo>
                    <a:pt x="140" y="137"/>
                  </a:lnTo>
                  <a:lnTo>
                    <a:pt x="129" y="142"/>
                  </a:lnTo>
                  <a:lnTo>
                    <a:pt x="118" y="150"/>
                  </a:lnTo>
                  <a:lnTo>
                    <a:pt x="107" y="162"/>
                  </a:lnTo>
                  <a:lnTo>
                    <a:pt x="99" y="178"/>
                  </a:lnTo>
                  <a:lnTo>
                    <a:pt x="93" y="201"/>
                  </a:lnTo>
                  <a:lnTo>
                    <a:pt x="93" y="83"/>
                  </a:lnTo>
                  <a:lnTo>
                    <a:pt x="95" y="83"/>
                  </a:lnTo>
                  <a:lnTo>
                    <a:pt x="101" y="83"/>
                  </a:lnTo>
                  <a:lnTo>
                    <a:pt x="110" y="81"/>
                  </a:lnTo>
                  <a:lnTo>
                    <a:pt x="122" y="77"/>
                  </a:lnTo>
                  <a:lnTo>
                    <a:pt x="134" y="73"/>
                  </a:lnTo>
                  <a:lnTo>
                    <a:pt x="147" y="65"/>
                  </a:lnTo>
                  <a:lnTo>
                    <a:pt x="157" y="54"/>
                  </a:lnTo>
                  <a:lnTo>
                    <a:pt x="167" y="41"/>
                  </a:lnTo>
                  <a:lnTo>
                    <a:pt x="174" y="23"/>
                  </a:lnTo>
                  <a:lnTo>
                    <a:pt x="175" y="0"/>
                  </a:lnTo>
                  <a:lnTo>
                    <a:pt x="174" y="0"/>
                  </a:lnTo>
                  <a:lnTo>
                    <a:pt x="167" y="0"/>
                  </a:lnTo>
                  <a:lnTo>
                    <a:pt x="157" y="2"/>
                  </a:lnTo>
                  <a:lnTo>
                    <a:pt x="145" y="4"/>
                  </a:lnTo>
                  <a:lnTo>
                    <a:pt x="133" y="10"/>
                  </a:lnTo>
                  <a:lnTo>
                    <a:pt x="120" y="19"/>
                  </a:lnTo>
                  <a:lnTo>
                    <a:pt x="107" y="33"/>
                  </a:lnTo>
                  <a:lnTo>
                    <a:pt x="97" y="52"/>
                  </a:lnTo>
                  <a:lnTo>
                    <a:pt x="87" y="77"/>
                  </a:lnTo>
                  <a:lnTo>
                    <a:pt x="87" y="75"/>
                  </a:lnTo>
                  <a:lnTo>
                    <a:pt x="85" y="68"/>
                  </a:lnTo>
                  <a:lnTo>
                    <a:pt x="80" y="58"/>
                  </a:lnTo>
                  <a:lnTo>
                    <a:pt x="75" y="46"/>
                  </a:lnTo>
                  <a:lnTo>
                    <a:pt x="66" y="33"/>
                  </a:lnTo>
                  <a:lnTo>
                    <a:pt x="55" y="21"/>
                  </a:lnTo>
                  <a:lnTo>
                    <a:pt x="40" y="10"/>
                  </a:lnTo>
                  <a:lnTo>
                    <a:pt x="22" y="3"/>
                  </a:lnTo>
                  <a:lnTo>
                    <a:pt x="0" y="0"/>
                  </a:lnTo>
                  <a:lnTo>
                    <a:pt x="1" y="3"/>
                  </a:lnTo>
                  <a:lnTo>
                    <a:pt x="1" y="10"/>
                  </a:lnTo>
                  <a:lnTo>
                    <a:pt x="4" y="18"/>
                  </a:lnTo>
                  <a:lnTo>
                    <a:pt x="6" y="30"/>
                  </a:lnTo>
                  <a:lnTo>
                    <a:pt x="12" y="42"/>
                  </a:lnTo>
                  <a:lnTo>
                    <a:pt x="20" y="54"/>
                  </a:lnTo>
                  <a:lnTo>
                    <a:pt x="31" y="65"/>
                  </a:lnTo>
                  <a:lnTo>
                    <a:pt x="44" y="75"/>
                  </a:lnTo>
                  <a:lnTo>
                    <a:pt x="62" y="81"/>
                  </a:lnTo>
                  <a:lnTo>
                    <a:pt x="82" y="83"/>
                  </a:lnTo>
                  <a:lnTo>
                    <a:pt x="82" y="238"/>
                  </a:lnTo>
                  <a:lnTo>
                    <a:pt x="82" y="235"/>
                  </a:lnTo>
                  <a:lnTo>
                    <a:pt x="80" y="228"/>
                  </a:lnTo>
                  <a:lnTo>
                    <a:pt x="78" y="217"/>
                  </a:lnTo>
                  <a:lnTo>
                    <a:pt x="72" y="207"/>
                  </a:lnTo>
                  <a:lnTo>
                    <a:pt x="66" y="196"/>
                  </a:lnTo>
                  <a:lnTo>
                    <a:pt x="55" y="185"/>
                  </a:lnTo>
                  <a:lnTo>
                    <a:pt x="40" y="178"/>
                  </a:lnTo>
                  <a:lnTo>
                    <a:pt x="21" y="176"/>
                  </a:lnTo>
                  <a:lnTo>
                    <a:pt x="21" y="178"/>
                  </a:lnTo>
                  <a:lnTo>
                    <a:pt x="22" y="185"/>
                  </a:lnTo>
                  <a:lnTo>
                    <a:pt x="24" y="195"/>
                  </a:lnTo>
                  <a:lnTo>
                    <a:pt x="28" y="205"/>
                  </a:lnTo>
                  <a:lnTo>
                    <a:pt x="33" y="217"/>
                  </a:lnTo>
                  <a:lnTo>
                    <a:pt x="41" y="230"/>
                  </a:lnTo>
                  <a:lnTo>
                    <a:pt x="52" y="239"/>
                  </a:lnTo>
                  <a:lnTo>
                    <a:pt x="66" y="246"/>
                  </a:lnTo>
                  <a:lnTo>
                    <a:pt x="82" y="247"/>
                  </a:lnTo>
                  <a:lnTo>
                    <a:pt x="82" y="402"/>
                  </a:lnTo>
                  <a:lnTo>
                    <a:pt x="93" y="402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4" name="Freeform 22"/>
            <p:cNvSpPr>
              <a:spLocks/>
            </p:cNvSpPr>
            <p:nvPr/>
          </p:nvSpPr>
          <p:spPr bwMode="gray">
            <a:xfrm>
              <a:off x="2161" y="216"/>
              <a:ext cx="97" cy="373"/>
            </a:xfrm>
            <a:custGeom>
              <a:avLst/>
              <a:gdLst>
                <a:gd name="T0" fmla="*/ 52 w 97"/>
                <a:gd name="T1" fmla="*/ 237 h 373"/>
                <a:gd name="T2" fmla="*/ 59 w 97"/>
                <a:gd name="T3" fmla="*/ 237 h 373"/>
                <a:gd name="T4" fmla="*/ 74 w 97"/>
                <a:gd name="T5" fmla="*/ 232 h 373"/>
                <a:gd name="T6" fmla="*/ 90 w 97"/>
                <a:gd name="T7" fmla="*/ 218 h 373"/>
                <a:gd name="T8" fmla="*/ 97 w 97"/>
                <a:gd name="T9" fmla="*/ 193 h 373"/>
                <a:gd name="T10" fmla="*/ 89 w 97"/>
                <a:gd name="T11" fmla="*/ 193 h 373"/>
                <a:gd name="T12" fmla="*/ 71 w 97"/>
                <a:gd name="T13" fmla="*/ 197 h 373"/>
                <a:gd name="T14" fmla="*/ 56 w 97"/>
                <a:gd name="T15" fmla="*/ 215 h 373"/>
                <a:gd name="T16" fmla="*/ 52 w 97"/>
                <a:gd name="T17" fmla="*/ 147 h 373"/>
                <a:gd name="T18" fmla="*/ 59 w 97"/>
                <a:gd name="T19" fmla="*/ 147 h 373"/>
                <a:gd name="T20" fmla="*/ 74 w 97"/>
                <a:gd name="T21" fmla="*/ 141 h 373"/>
                <a:gd name="T22" fmla="*/ 90 w 97"/>
                <a:gd name="T23" fmla="*/ 128 h 373"/>
                <a:gd name="T24" fmla="*/ 97 w 97"/>
                <a:gd name="T25" fmla="*/ 102 h 373"/>
                <a:gd name="T26" fmla="*/ 89 w 97"/>
                <a:gd name="T27" fmla="*/ 102 h 373"/>
                <a:gd name="T28" fmla="*/ 71 w 97"/>
                <a:gd name="T29" fmla="*/ 109 h 373"/>
                <a:gd name="T30" fmla="*/ 56 w 97"/>
                <a:gd name="T31" fmla="*/ 126 h 373"/>
                <a:gd name="T32" fmla="*/ 52 w 97"/>
                <a:gd name="T33" fmla="*/ 46 h 373"/>
                <a:gd name="T34" fmla="*/ 51 w 97"/>
                <a:gd name="T35" fmla="*/ 37 h 373"/>
                <a:gd name="T36" fmla="*/ 45 w 97"/>
                <a:gd name="T37" fmla="*/ 23 h 373"/>
                <a:gd name="T38" fmla="*/ 32 w 97"/>
                <a:gd name="T39" fmla="*/ 6 h 373"/>
                <a:gd name="T40" fmla="*/ 6 w 97"/>
                <a:gd name="T41" fmla="*/ 0 h 373"/>
                <a:gd name="T42" fmla="*/ 8 w 97"/>
                <a:gd name="T43" fmla="*/ 9 h 373"/>
                <a:gd name="T44" fmla="*/ 16 w 97"/>
                <a:gd name="T45" fmla="*/ 27 h 373"/>
                <a:gd name="T46" fmla="*/ 33 w 97"/>
                <a:gd name="T47" fmla="*/ 43 h 373"/>
                <a:gd name="T48" fmla="*/ 45 w 97"/>
                <a:gd name="T49" fmla="*/ 113 h 373"/>
                <a:gd name="T50" fmla="*/ 45 w 97"/>
                <a:gd name="T51" fmla="*/ 106 h 373"/>
                <a:gd name="T52" fmla="*/ 40 w 97"/>
                <a:gd name="T53" fmla="*/ 90 h 373"/>
                <a:gd name="T54" fmla="*/ 27 w 97"/>
                <a:gd name="T55" fmla="*/ 75 h 373"/>
                <a:gd name="T56" fmla="*/ 1 w 97"/>
                <a:gd name="T57" fmla="*/ 67 h 373"/>
                <a:gd name="T58" fmla="*/ 0 w 97"/>
                <a:gd name="T59" fmla="*/ 75 h 373"/>
                <a:gd name="T60" fmla="*/ 2 w 97"/>
                <a:gd name="T61" fmla="*/ 91 h 373"/>
                <a:gd name="T62" fmla="*/ 14 w 97"/>
                <a:gd name="T63" fmla="*/ 109 h 373"/>
                <a:gd name="T64" fmla="*/ 45 w 97"/>
                <a:gd name="T65" fmla="*/ 118 h 373"/>
                <a:gd name="T66" fmla="*/ 45 w 97"/>
                <a:gd name="T67" fmla="*/ 207 h 373"/>
                <a:gd name="T68" fmla="*/ 43 w 97"/>
                <a:gd name="T69" fmla="*/ 195 h 373"/>
                <a:gd name="T70" fmla="*/ 33 w 97"/>
                <a:gd name="T71" fmla="*/ 182 h 373"/>
                <a:gd name="T72" fmla="*/ 12 w 97"/>
                <a:gd name="T73" fmla="*/ 175 h 373"/>
                <a:gd name="T74" fmla="*/ 10 w 97"/>
                <a:gd name="T75" fmla="*/ 182 h 373"/>
                <a:gd name="T76" fmla="*/ 13 w 97"/>
                <a:gd name="T77" fmla="*/ 197 h 373"/>
                <a:gd name="T78" fmla="*/ 29 w 97"/>
                <a:gd name="T79" fmla="*/ 211 h 373"/>
                <a:gd name="T80" fmla="*/ 45 w 97"/>
                <a:gd name="T81" fmla="*/ 373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7" h="373">
                  <a:moveTo>
                    <a:pt x="52" y="373"/>
                  </a:moveTo>
                  <a:lnTo>
                    <a:pt x="52" y="237"/>
                  </a:lnTo>
                  <a:lnTo>
                    <a:pt x="54" y="237"/>
                  </a:lnTo>
                  <a:lnTo>
                    <a:pt x="59" y="237"/>
                  </a:lnTo>
                  <a:lnTo>
                    <a:pt x="66" y="236"/>
                  </a:lnTo>
                  <a:lnTo>
                    <a:pt x="74" y="232"/>
                  </a:lnTo>
                  <a:lnTo>
                    <a:pt x="82" y="226"/>
                  </a:lnTo>
                  <a:lnTo>
                    <a:pt x="90" y="218"/>
                  </a:lnTo>
                  <a:lnTo>
                    <a:pt x="95" y="207"/>
                  </a:lnTo>
                  <a:lnTo>
                    <a:pt x="97" y="193"/>
                  </a:lnTo>
                  <a:lnTo>
                    <a:pt x="94" y="193"/>
                  </a:lnTo>
                  <a:lnTo>
                    <a:pt x="89" y="193"/>
                  </a:lnTo>
                  <a:lnTo>
                    <a:pt x="81" y="194"/>
                  </a:lnTo>
                  <a:lnTo>
                    <a:pt x="71" y="197"/>
                  </a:lnTo>
                  <a:lnTo>
                    <a:pt x="63" y="205"/>
                  </a:lnTo>
                  <a:lnTo>
                    <a:pt x="56" y="215"/>
                  </a:lnTo>
                  <a:lnTo>
                    <a:pt x="52" y="232"/>
                  </a:lnTo>
                  <a:lnTo>
                    <a:pt x="52" y="147"/>
                  </a:lnTo>
                  <a:lnTo>
                    <a:pt x="54" y="147"/>
                  </a:lnTo>
                  <a:lnTo>
                    <a:pt x="59" y="147"/>
                  </a:lnTo>
                  <a:lnTo>
                    <a:pt x="66" y="144"/>
                  </a:lnTo>
                  <a:lnTo>
                    <a:pt x="74" y="141"/>
                  </a:lnTo>
                  <a:lnTo>
                    <a:pt x="82" y="136"/>
                  </a:lnTo>
                  <a:lnTo>
                    <a:pt x="90" y="128"/>
                  </a:lnTo>
                  <a:lnTo>
                    <a:pt x="95" y="117"/>
                  </a:lnTo>
                  <a:lnTo>
                    <a:pt x="97" y="102"/>
                  </a:lnTo>
                  <a:lnTo>
                    <a:pt x="94" y="102"/>
                  </a:lnTo>
                  <a:lnTo>
                    <a:pt x="89" y="102"/>
                  </a:lnTo>
                  <a:lnTo>
                    <a:pt x="81" y="105"/>
                  </a:lnTo>
                  <a:lnTo>
                    <a:pt x="71" y="109"/>
                  </a:lnTo>
                  <a:lnTo>
                    <a:pt x="63" y="116"/>
                  </a:lnTo>
                  <a:lnTo>
                    <a:pt x="56" y="126"/>
                  </a:lnTo>
                  <a:lnTo>
                    <a:pt x="52" y="141"/>
                  </a:lnTo>
                  <a:lnTo>
                    <a:pt x="52" y="46"/>
                  </a:lnTo>
                  <a:lnTo>
                    <a:pt x="51" y="43"/>
                  </a:lnTo>
                  <a:lnTo>
                    <a:pt x="51" y="37"/>
                  </a:lnTo>
                  <a:lnTo>
                    <a:pt x="49" y="31"/>
                  </a:lnTo>
                  <a:lnTo>
                    <a:pt x="45" y="23"/>
                  </a:lnTo>
                  <a:lnTo>
                    <a:pt x="40" y="15"/>
                  </a:lnTo>
                  <a:lnTo>
                    <a:pt x="32" y="6"/>
                  </a:lnTo>
                  <a:lnTo>
                    <a:pt x="21" y="2"/>
                  </a:lnTo>
                  <a:lnTo>
                    <a:pt x="6" y="0"/>
                  </a:lnTo>
                  <a:lnTo>
                    <a:pt x="6" y="2"/>
                  </a:lnTo>
                  <a:lnTo>
                    <a:pt x="8" y="9"/>
                  </a:lnTo>
                  <a:lnTo>
                    <a:pt x="12" y="17"/>
                  </a:lnTo>
                  <a:lnTo>
                    <a:pt x="16" y="27"/>
                  </a:lnTo>
                  <a:lnTo>
                    <a:pt x="23" y="36"/>
                  </a:lnTo>
                  <a:lnTo>
                    <a:pt x="33" y="43"/>
                  </a:lnTo>
                  <a:lnTo>
                    <a:pt x="45" y="46"/>
                  </a:lnTo>
                  <a:lnTo>
                    <a:pt x="45" y="113"/>
                  </a:lnTo>
                  <a:lnTo>
                    <a:pt x="45" y="112"/>
                  </a:lnTo>
                  <a:lnTo>
                    <a:pt x="45" y="106"/>
                  </a:lnTo>
                  <a:lnTo>
                    <a:pt x="44" y="98"/>
                  </a:lnTo>
                  <a:lnTo>
                    <a:pt x="40" y="90"/>
                  </a:lnTo>
                  <a:lnTo>
                    <a:pt x="35" y="82"/>
                  </a:lnTo>
                  <a:lnTo>
                    <a:pt x="27" y="75"/>
                  </a:lnTo>
                  <a:lnTo>
                    <a:pt x="16" y="70"/>
                  </a:lnTo>
                  <a:lnTo>
                    <a:pt x="1" y="67"/>
                  </a:lnTo>
                  <a:lnTo>
                    <a:pt x="0" y="70"/>
                  </a:lnTo>
                  <a:lnTo>
                    <a:pt x="0" y="75"/>
                  </a:lnTo>
                  <a:lnTo>
                    <a:pt x="0" y="82"/>
                  </a:lnTo>
                  <a:lnTo>
                    <a:pt x="2" y="91"/>
                  </a:lnTo>
                  <a:lnTo>
                    <a:pt x="6" y="100"/>
                  </a:lnTo>
                  <a:lnTo>
                    <a:pt x="14" y="109"/>
                  </a:lnTo>
                  <a:lnTo>
                    <a:pt x="28" y="114"/>
                  </a:lnTo>
                  <a:lnTo>
                    <a:pt x="45" y="118"/>
                  </a:lnTo>
                  <a:lnTo>
                    <a:pt x="45" y="209"/>
                  </a:lnTo>
                  <a:lnTo>
                    <a:pt x="45" y="207"/>
                  </a:lnTo>
                  <a:lnTo>
                    <a:pt x="45" y="202"/>
                  </a:lnTo>
                  <a:lnTo>
                    <a:pt x="43" y="195"/>
                  </a:lnTo>
                  <a:lnTo>
                    <a:pt x="40" y="188"/>
                  </a:lnTo>
                  <a:lnTo>
                    <a:pt x="33" y="182"/>
                  </a:lnTo>
                  <a:lnTo>
                    <a:pt x="24" y="178"/>
                  </a:lnTo>
                  <a:lnTo>
                    <a:pt x="12" y="175"/>
                  </a:lnTo>
                  <a:lnTo>
                    <a:pt x="12" y="178"/>
                  </a:lnTo>
                  <a:lnTo>
                    <a:pt x="10" y="182"/>
                  </a:lnTo>
                  <a:lnTo>
                    <a:pt x="10" y="188"/>
                  </a:lnTo>
                  <a:lnTo>
                    <a:pt x="13" y="197"/>
                  </a:lnTo>
                  <a:lnTo>
                    <a:pt x="20" y="205"/>
                  </a:lnTo>
                  <a:lnTo>
                    <a:pt x="29" y="211"/>
                  </a:lnTo>
                  <a:lnTo>
                    <a:pt x="45" y="215"/>
                  </a:lnTo>
                  <a:lnTo>
                    <a:pt x="45" y="373"/>
                  </a:lnTo>
                  <a:lnTo>
                    <a:pt x="52" y="37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95" name="Freeform 23"/>
            <p:cNvSpPr>
              <a:spLocks/>
            </p:cNvSpPr>
            <p:nvPr/>
          </p:nvSpPr>
          <p:spPr bwMode="gray">
            <a:xfrm>
              <a:off x="2708" y="216"/>
              <a:ext cx="97" cy="373"/>
            </a:xfrm>
            <a:custGeom>
              <a:avLst/>
              <a:gdLst>
                <a:gd name="T0" fmla="*/ 51 w 97"/>
                <a:gd name="T1" fmla="*/ 237 h 373"/>
                <a:gd name="T2" fmla="*/ 60 w 97"/>
                <a:gd name="T3" fmla="*/ 237 h 373"/>
                <a:gd name="T4" fmla="*/ 74 w 97"/>
                <a:gd name="T5" fmla="*/ 232 h 373"/>
                <a:gd name="T6" fmla="*/ 91 w 97"/>
                <a:gd name="T7" fmla="*/ 218 h 373"/>
                <a:gd name="T8" fmla="*/ 97 w 97"/>
                <a:gd name="T9" fmla="*/ 193 h 373"/>
                <a:gd name="T10" fmla="*/ 89 w 97"/>
                <a:gd name="T11" fmla="*/ 193 h 373"/>
                <a:gd name="T12" fmla="*/ 72 w 97"/>
                <a:gd name="T13" fmla="*/ 197 h 373"/>
                <a:gd name="T14" fmla="*/ 55 w 97"/>
                <a:gd name="T15" fmla="*/ 215 h 373"/>
                <a:gd name="T16" fmla="*/ 51 w 97"/>
                <a:gd name="T17" fmla="*/ 147 h 373"/>
                <a:gd name="T18" fmla="*/ 60 w 97"/>
                <a:gd name="T19" fmla="*/ 147 h 373"/>
                <a:gd name="T20" fmla="*/ 74 w 97"/>
                <a:gd name="T21" fmla="*/ 141 h 373"/>
                <a:gd name="T22" fmla="*/ 91 w 97"/>
                <a:gd name="T23" fmla="*/ 128 h 373"/>
                <a:gd name="T24" fmla="*/ 97 w 97"/>
                <a:gd name="T25" fmla="*/ 102 h 373"/>
                <a:gd name="T26" fmla="*/ 89 w 97"/>
                <a:gd name="T27" fmla="*/ 102 h 373"/>
                <a:gd name="T28" fmla="*/ 72 w 97"/>
                <a:gd name="T29" fmla="*/ 109 h 373"/>
                <a:gd name="T30" fmla="*/ 55 w 97"/>
                <a:gd name="T31" fmla="*/ 126 h 373"/>
                <a:gd name="T32" fmla="*/ 51 w 97"/>
                <a:gd name="T33" fmla="*/ 46 h 373"/>
                <a:gd name="T34" fmla="*/ 51 w 97"/>
                <a:gd name="T35" fmla="*/ 37 h 373"/>
                <a:gd name="T36" fmla="*/ 46 w 97"/>
                <a:gd name="T37" fmla="*/ 23 h 373"/>
                <a:gd name="T38" fmla="*/ 33 w 97"/>
                <a:gd name="T39" fmla="*/ 6 h 373"/>
                <a:gd name="T40" fmla="*/ 7 w 97"/>
                <a:gd name="T41" fmla="*/ 0 h 373"/>
                <a:gd name="T42" fmla="*/ 8 w 97"/>
                <a:gd name="T43" fmla="*/ 9 h 373"/>
                <a:gd name="T44" fmla="*/ 16 w 97"/>
                <a:gd name="T45" fmla="*/ 27 h 373"/>
                <a:gd name="T46" fmla="*/ 34 w 97"/>
                <a:gd name="T47" fmla="*/ 43 h 373"/>
                <a:gd name="T48" fmla="*/ 46 w 97"/>
                <a:gd name="T49" fmla="*/ 113 h 373"/>
                <a:gd name="T50" fmla="*/ 46 w 97"/>
                <a:gd name="T51" fmla="*/ 106 h 373"/>
                <a:gd name="T52" fmla="*/ 41 w 97"/>
                <a:gd name="T53" fmla="*/ 90 h 373"/>
                <a:gd name="T54" fmla="*/ 27 w 97"/>
                <a:gd name="T55" fmla="*/ 75 h 373"/>
                <a:gd name="T56" fmla="*/ 0 w 97"/>
                <a:gd name="T57" fmla="*/ 67 h 373"/>
                <a:gd name="T58" fmla="*/ 0 w 97"/>
                <a:gd name="T59" fmla="*/ 75 h 373"/>
                <a:gd name="T60" fmla="*/ 3 w 97"/>
                <a:gd name="T61" fmla="*/ 91 h 373"/>
                <a:gd name="T62" fmla="*/ 15 w 97"/>
                <a:gd name="T63" fmla="*/ 109 h 373"/>
                <a:gd name="T64" fmla="*/ 46 w 97"/>
                <a:gd name="T65" fmla="*/ 118 h 373"/>
                <a:gd name="T66" fmla="*/ 46 w 97"/>
                <a:gd name="T67" fmla="*/ 207 h 373"/>
                <a:gd name="T68" fmla="*/ 43 w 97"/>
                <a:gd name="T69" fmla="*/ 195 h 373"/>
                <a:gd name="T70" fmla="*/ 34 w 97"/>
                <a:gd name="T71" fmla="*/ 182 h 373"/>
                <a:gd name="T72" fmla="*/ 12 w 97"/>
                <a:gd name="T73" fmla="*/ 175 h 373"/>
                <a:gd name="T74" fmla="*/ 11 w 97"/>
                <a:gd name="T75" fmla="*/ 182 h 373"/>
                <a:gd name="T76" fmla="*/ 14 w 97"/>
                <a:gd name="T77" fmla="*/ 197 h 373"/>
                <a:gd name="T78" fmla="*/ 30 w 97"/>
                <a:gd name="T79" fmla="*/ 211 h 373"/>
                <a:gd name="T80" fmla="*/ 46 w 97"/>
                <a:gd name="T81" fmla="*/ 373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7" h="373">
                  <a:moveTo>
                    <a:pt x="51" y="373"/>
                  </a:moveTo>
                  <a:lnTo>
                    <a:pt x="51" y="237"/>
                  </a:lnTo>
                  <a:lnTo>
                    <a:pt x="54" y="237"/>
                  </a:lnTo>
                  <a:lnTo>
                    <a:pt x="60" y="237"/>
                  </a:lnTo>
                  <a:lnTo>
                    <a:pt x="66" y="236"/>
                  </a:lnTo>
                  <a:lnTo>
                    <a:pt x="74" y="232"/>
                  </a:lnTo>
                  <a:lnTo>
                    <a:pt x="82" y="226"/>
                  </a:lnTo>
                  <a:lnTo>
                    <a:pt x="91" y="218"/>
                  </a:lnTo>
                  <a:lnTo>
                    <a:pt x="95" y="207"/>
                  </a:lnTo>
                  <a:lnTo>
                    <a:pt x="97" y="193"/>
                  </a:lnTo>
                  <a:lnTo>
                    <a:pt x="95" y="193"/>
                  </a:lnTo>
                  <a:lnTo>
                    <a:pt x="89" y="193"/>
                  </a:lnTo>
                  <a:lnTo>
                    <a:pt x="81" y="194"/>
                  </a:lnTo>
                  <a:lnTo>
                    <a:pt x="72" y="197"/>
                  </a:lnTo>
                  <a:lnTo>
                    <a:pt x="64" y="205"/>
                  </a:lnTo>
                  <a:lnTo>
                    <a:pt x="55" y="215"/>
                  </a:lnTo>
                  <a:lnTo>
                    <a:pt x="51" y="232"/>
                  </a:lnTo>
                  <a:lnTo>
                    <a:pt x="51" y="147"/>
                  </a:lnTo>
                  <a:lnTo>
                    <a:pt x="54" y="147"/>
                  </a:lnTo>
                  <a:lnTo>
                    <a:pt x="60" y="147"/>
                  </a:lnTo>
                  <a:lnTo>
                    <a:pt x="66" y="144"/>
                  </a:lnTo>
                  <a:lnTo>
                    <a:pt x="74" y="141"/>
                  </a:lnTo>
                  <a:lnTo>
                    <a:pt x="82" y="136"/>
                  </a:lnTo>
                  <a:lnTo>
                    <a:pt x="91" y="128"/>
                  </a:lnTo>
                  <a:lnTo>
                    <a:pt x="95" y="117"/>
                  </a:lnTo>
                  <a:lnTo>
                    <a:pt x="97" y="102"/>
                  </a:lnTo>
                  <a:lnTo>
                    <a:pt x="95" y="102"/>
                  </a:lnTo>
                  <a:lnTo>
                    <a:pt x="89" y="102"/>
                  </a:lnTo>
                  <a:lnTo>
                    <a:pt x="81" y="105"/>
                  </a:lnTo>
                  <a:lnTo>
                    <a:pt x="72" y="109"/>
                  </a:lnTo>
                  <a:lnTo>
                    <a:pt x="64" y="116"/>
                  </a:lnTo>
                  <a:lnTo>
                    <a:pt x="55" y="126"/>
                  </a:lnTo>
                  <a:lnTo>
                    <a:pt x="51" y="141"/>
                  </a:lnTo>
                  <a:lnTo>
                    <a:pt x="51" y="46"/>
                  </a:lnTo>
                  <a:lnTo>
                    <a:pt x="51" y="43"/>
                  </a:lnTo>
                  <a:lnTo>
                    <a:pt x="51" y="37"/>
                  </a:lnTo>
                  <a:lnTo>
                    <a:pt x="49" y="31"/>
                  </a:lnTo>
                  <a:lnTo>
                    <a:pt x="46" y="23"/>
                  </a:lnTo>
                  <a:lnTo>
                    <a:pt x="41" y="15"/>
                  </a:lnTo>
                  <a:lnTo>
                    <a:pt x="33" y="6"/>
                  </a:lnTo>
                  <a:lnTo>
                    <a:pt x="22" y="2"/>
                  </a:lnTo>
                  <a:lnTo>
                    <a:pt x="7" y="0"/>
                  </a:lnTo>
                  <a:lnTo>
                    <a:pt x="7" y="2"/>
                  </a:lnTo>
                  <a:lnTo>
                    <a:pt x="8" y="9"/>
                  </a:lnTo>
                  <a:lnTo>
                    <a:pt x="11" y="17"/>
                  </a:lnTo>
                  <a:lnTo>
                    <a:pt x="16" y="27"/>
                  </a:lnTo>
                  <a:lnTo>
                    <a:pt x="23" y="36"/>
                  </a:lnTo>
                  <a:lnTo>
                    <a:pt x="34" y="43"/>
                  </a:lnTo>
                  <a:lnTo>
                    <a:pt x="46" y="46"/>
                  </a:lnTo>
                  <a:lnTo>
                    <a:pt x="46" y="113"/>
                  </a:lnTo>
                  <a:lnTo>
                    <a:pt x="46" y="112"/>
                  </a:lnTo>
                  <a:lnTo>
                    <a:pt x="46" y="106"/>
                  </a:lnTo>
                  <a:lnTo>
                    <a:pt x="43" y="98"/>
                  </a:lnTo>
                  <a:lnTo>
                    <a:pt x="41" y="90"/>
                  </a:lnTo>
                  <a:lnTo>
                    <a:pt x="35" y="82"/>
                  </a:lnTo>
                  <a:lnTo>
                    <a:pt x="27" y="75"/>
                  </a:lnTo>
                  <a:lnTo>
                    <a:pt x="16" y="70"/>
                  </a:lnTo>
                  <a:lnTo>
                    <a:pt x="0" y="67"/>
                  </a:lnTo>
                  <a:lnTo>
                    <a:pt x="0" y="70"/>
                  </a:lnTo>
                  <a:lnTo>
                    <a:pt x="0" y="75"/>
                  </a:lnTo>
                  <a:lnTo>
                    <a:pt x="0" y="82"/>
                  </a:lnTo>
                  <a:lnTo>
                    <a:pt x="3" y="91"/>
                  </a:lnTo>
                  <a:lnTo>
                    <a:pt x="7" y="100"/>
                  </a:lnTo>
                  <a:lnTo>
                    <a:pt x="15" y="109"/>
                  </a:lnTo>
                  <a:lnTo>
                    <a:pt x="28" y="114"/>
                  </a:lnTo>
                  <a:lnTo>
                    <a:pt x="46" y="118"/>
                  </a:lnTo>
                  <a:lnTo>
                    <a:pt x="46" y="209"/>
                  </a:lnTo>
                  <a:lnTo>
                    <a:pt x="46" y="207"/>
                  </a:lnTo>
                  <a:lnTo>
                    <a:pt x="45" y="202"/>
                  </a:lnTo>
                  <a:lnTo>
                    <a:pt x="43" y="195"/>
                  </a:lnTo>
                  <a:lnTo>
                    <a:pt x="39" y="188"/>
                  </a:lnTo>
                  <a:lnTo>
                    <a:pt x="34" y="182"/>
                  </a:lnTo>
                  <a:lnTo>
                    <a:pt x="24" y="178"/>
                  </a:lnTo>
                  <a:lnTo>
                    <a:pt x="12" y="175"/>
                  </a:lnTo>
                  <a:lnTo>
                    <a:pt x="12" y="178"/>
                  </a:lnTo>
                  <a:lnTo>
                    <a:pt x="11" y="182"/>
                  </a:lnTo>
                  <a:lnTo>
                    <a:pt x="11" y="188"/>
                  </a:lnTo>
                  <a:lnTo>
                    <a:pt x="14" y="197"/>
                  </a:lnTo>
                  <a:lnTo>
                    <a:pt x="19" y="205"/>
                  </a:lnTo>
                  <a:lnTo>
                    <a:pt x="30" y="211"/>
                  </a:lnTo>
                  <a:lnTo>
                    <a:pt x="46" y="215"/>
                  </a:lnTo>
                  <a:lnTo>
                    <a:pt x="46" y="373"/>
                  </a:lnTo>
                  <a:lnTo>
                    <a:pt x="51" y="37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099" name="Freeform 27" descr="Dark upward diagonal"/>
          <p:cNvSpPr>
            <a:spLocks/>
          </p:cNvSpPr>
          <p:nvPr/>
        </p:nvSpPr>
        <p:spPr bwMode="gray">
          <a:xfrm>
            <a:off x="114303" y="76205"/>
            <a:ext cx="11969751" cy="500063"/>
          </a:xfrm>
          <a:custGeom>
            <a:avLst/>
            <a:gdLst>
              <a:gd name="T0" fmla="*/ 0 w 5655"/>
              <a:gd name="T1" fmla="*/ 1 h 315"/>
              <a:gd name="T2" fmla="*/ 5546 w 5655"/>
              <a:gd name="T3" fmla="*/ 0 h 315"/>
              <a:gd name="T4" fmla="*/ 5655 w 5655"/>
              <a:gd name="T5" fmla="*/ 84 h 315"/>
              <a:gd name="T6" fmla="*/ 5649 w 5655"/>
              <a:gd name="T7" fmla="*/ 315 h 315"/>
              <a:gd name="T8" fmla="*/ 1 w 5655"/>
              <a:gd name="T9" fmla="*/ 314 h 315"/>
              <a:gd name="T10" fmla="*/ 0 w 5655"/>
              <a:gd name="T11" fmla="*/ 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655" h="315">
                <a:moveTo>
                  <a:pt x="0" y="1"/>
                </a:moveTo>
                <a:lnTo>
                  <a:pt x="5546" y="0"/>
                </a:lnTo>
                <a:cubicBezTo>
                  <a:pt x="5652" y="0"/>
                  <a:pt x="5655" y="84"/>
                  <a:pt x="5655" y="84"/>
                </a:cubicBezTo>
                <a:lnTo>
                  <a:pt x="5649" y="315"/>
                </a:lnTo>
                <a:lnTo>
                  <a:pt x="1" y="314"/>
                </a:lnTo>
                <a:lnTo>
                  <a:pt x="0" y="1"/>
                </a:lnTo>
                <a:close/>
              </a:path>
            </a:pathLst>
          </a:custGeom>
          <a:pattFill prst="dkUpDiag">
            <a:fgClr>
              <a:schemeClr val="bg1">
                <a:alpha val="77000"/>
              </a:schemeClr>
            </a:fgClr>
            <a:bgClr>
              <a:schemeClr val="tx1">
                <a:alpha val="77000"/>
              </a:schemeClr>
            </a:bgClr>
          </a:patt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100" name="Rectangle 28"/>
          <p:cNvSpPr>
            <a:spLocks noChangeArrowheads="1"/>
          </p:cNvSpPr>
          <p:nvPr/>
        </p:nvSpPr>
        <p:spPr bwMode="gray">
          <a:xfrm>
            <a:off x="152403" y="6610355"/>
            <a:ext cx="11908367" cy="16351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146" name="Group 74"/>
          <p:cNvGrpSpPr>
            <a:grpSpLocks/>
          </p:cNvGrpSpPr>
          <p:nvPr/>
        </p:nvGrpSpPr>
        <p:grpSpPr bwMode="auto">
          <a:xfrm>
            <a:off x="114303" y="854075"/>
            <a:ext cx="11976100" cy="1131888"/>
            <a:chOff x="54" y="538"/>
            <a:chExt cx="5658" cy="713"/>
          </a:xfrm>
        </p:grpSpPr>
        <p:sp>
          <p:nvSpPr>
            <p:cNvPr id="3102" name="Freeform 30"/>
            <p:cNvSpPr>
              <a:spLocks/>
            </p:cNvSpPr>
            <p:nvPr userDrawn="1"/>
          </p:nvSpPr>
          <p:spPr bwMode="gray">
            <a:xfrm>
              <a:off x="54" y="736"/>
              <a:ext cx="5658" cy="515"/>
            </a:xfrm>
            <a:custGeom>
              <a:avLst/>
              <a:gdLst>
                <a:gd name="T0" fmla="*/ 0 w 5446"/>
                <a:gd name="T1" fmla="*/ 0 h 590"/>
                <a:gd name="T2" fmla="*/ 5446 w 5446"/>
                <a:gd name="T3" fmla="*/ 0 h 590"/>
                <a:gd name="T4" fmla="*/ 5446 w 5446"/>
                <a:gd name="T5" fmla="*/ 312 h 590"/>
                <a:gd name="T6" fmla="*/ 5446 w 5446"/>
                <a:gd name="T7" fmla="*/ 451 h 590"/>
                <a:gd name="T8" fmla="*/ 1512 w 5446"/>
                <a:gd name="T9" fmla="*/ 443 h 590"/>
                <a:gd name="T10" fmla="*/ 1288 w 5446"/>
                <a:gd name="T11" fmla="*/ 584 h 590"/>
                <a:gd name="T12" fmla="*/ 0 w 5446"/>
                <a:gd name="T13" fmla="*/ 590 h 590"/>
                <a:gd name="T14" fmla="*/ 0 w 5446"/>
                <a:gd name="T15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46" h="590">
                  <a:moveTo>
                    <a:pt x="0" y="0"/>
                  </a:moveTo>
                  <a:lnTo>
                    <a:pt x="5446" y="0"/>
                  </a:lnTo>
                  <a:lnTo>
                    <a:pt x="5446" y="312"/>
                  </a:lnTo>
                  <a:lnTo>
                    <a:pt x="5446" y="451"/>
                  </a:lnTo>
                  <a:cubicBezTo>
                    <a:pt x="4790" y="473"/>
                    <a:pt x="2205" y="421"/>
                    <a:pt x="1512" y="443"/>
                  </a:cubicBezTo>
                  <a:lnTo>
                    <a:pt x="1288" y="584"/>
                  </a:lnTo>
                  <a:lnTo>
                    <a:pt x="0" y="5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03" name="Freeform 31"/>
            <p:cNvSpPr>
              <a:spLocks/>
            </p:cNvSpPr>
            <p:nvPr userDrawn="1"/>
          </p:nvSpPr>
          <p:spPr bwMode="gray">
            <a:xfrm>
              <a:off x="54" y="538"/>
              <a:ext cx="5658" cy="655"/>
            </a:xfrm>
            <a:custGeom>
              <a:avLst/>
              <a:gdLst>
                <a:gd name="T0" fmla="*/ 1 w 5658"/>
                <a:gd name="T1" fmla="*/ 0 h 655"/>
                <a:gd name="T2" fmla="*/ 5657 w 5658"/>
                <a:gd name="T3" fmla="*/ 0 h 655"/>
                <a:gd name="T4" fmla="*/ 5658 w 5658"/>
                <a:gd name="T5" fmla="*/ 534 h 655"/>
                <a:gd name="T6" fmla="*/ 1553 w 5658"/>
                <a:gd name="T7" fmla="*/ 528 h 655"/>
                <a:gd name="T8" fmla="*/ 1317 w 5658"/>
                <a:gd name="T9" fmla="*/ 651 h 655"/>
                <a:gd name="T10" fmla="*/ 0 w 5658"/>
                <a:gd name="T11" fmla="*/ 655 h 655"/>
                <a:gd name="T12" fmla="*/ 1 w 5658"/>
                <a:gd name="T13" fmla="*/ 0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58" h="655">
                  <a:moveTo>
                    <a:pt x="1" y="0"/>
                  </a:moveTo>
                  <a:lnTo>
                    <a:pt x="5657" y="0"/>
                  </a:lnTo>
                  <a:lnTo>
                    <a:pt x="5658" y="534"/>
                  </a:lnTo>
                  <a:lnTo>
                    <a:pt x="1553" y="528"/>
                  </a:lnTo>
                  <a:lnTo>
                    <a:pt x="1317" y="651"/>
                  </a:lnTo>
                  <a:lnTo>
                    <a:pt x="0" y="6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04" name="Freeform 32"/>
            <p:cNvSpPr>
              <a:spLocks/>
            </p:cNvSpPr>
            <p:nvPr userDrawn="1"/>
          </p:nvSpPr>
          <p:spPr bwMode="gray">
            <a:xfrm>
              <a:off x="54" y="1062"/>
              <a:ext cx="1496" cy="98"/>
            </a:xfrm>
            <a:custGeom>
              <a:avLst/>
              <a:gdLst>
                <a:gd name="T0" fmla="*/ 1440 w 1440"/>
                <a:gd name="T1" fmla="*/ 1 h 112"/>
                <a:gd name="T2" fmla="*/ 1261 w 1440"/>
                <a:gd name="T3" fmla="*/ 112 h 112"/>
                <a:gd name="T4" fmla="*/ 0 w 1440"/>
                <a:gd name="T5" fmla="*/ 110 h 112"/>
                <a:gd name="T6" fmla="*/ 0 w 1440"/>
                <a:gd name="T7" fmla="*/ 49 h 112"/>
                <a:gd name="T8" fmla="*/ 1069 w 1440"/>
                <a:gd name="T9" fmla="*/ 50 h 112"/>
                <a:gd name="T10" fmla="*/ 1142 w 1440"/>
                <a:gd name="T11" fmla="*/ 0 h 112"/>
                <a:gd name="T12" fmla="*/ 1440 w 1440"/>
                <a:gd name="T13" fmla="*/ 1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0" h="112">
                  <a:moveTo>
                    <a:pt x="1440" y="1"/>
                  </a:moveTo>
                  <a:lnTo>
                    <a:pt x="1261" y="112"/>
                  </a:lnTo>
                  <a:lnTo>
                    <a:pt x="0" y="110"/>
                  </a:lnTo>
                  <a:lnTo>
                    <a:pt x="0" y="49"/>
                  </a:lnTo>
                  <a:lnTo>
                    <a:pt x="1069" y="50"/>
                  </a:lnTo>
                  <a:lnTo>
                    <a:pt x="1142" y="0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rgbClr val="FFFFFF">
                <a:alpha val="3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105" name="Rectangle 33"/>
          <p:cNvSpPr>
            <a:spLocks noChangeArrowheads="1"/>
          </p:cNvSpPr>
          <p:nvPr/>
        </p:nvSpPr>
        <p:spPr bwMode="gray">
          <a:xfrm>
            <a:off x="114303" y="609600"/>
            <a:ext cx="11976100" cy="18573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10" name="Rectangle 38" descr="1"/>
          <p:cNvSpPr>
            <a:spLocks noChangeArrowheads="1"/>
          </p:cNvSpPr>
          <p:nvPr/>
        </p:nvSpPr>
        <p:spPr bwMode="gray">
          <a:xfrm>
            <a:off x="5422903" y="4497388"/>
            <a:ext cx="988484" cy="74295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12" name="Rectangle 40" descr="7"/>
          <p:cNvSpPr>
            <a:spLocks noChangeArrowheads="1"/>
          </p:cNvSpPr>
          <p:nvPr/>
        </p:nvSpPr>
        <p:spPr bwMode="gray">
          <a:xfrm>
            <a:off x="4366684" y="5314950"/>
            <a:ext cx="990600" cy="742950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14" name="Rectangle 42"/>
          <p:cNvSpPr>
            <a:spLocks noChangeArrowheads="1"/>
          </p:cNvSpPr>
          <p:nvPr/>
        </p:nvSpPr>
        <p:spPr bwMode="gray">
          <a:xfrm>
            <a:off x="4377267" y="4510093"/>
            <a:ext cx="988484" cy="744537"/>
          </a:xfrm>
          <a:prstGeom prst="rect">
            <a:avLst/>
          </a:prstGeom>
          <a:solidFill>
            <a:srgbClr val="D7D7D7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09" name="Rectangle 37" descr="6"/>
          <p:cNvSpPr>
            <a:spLocks noChangeArrowheads="1"/>
          </p:cNvSpPr>
          <p:nvPr/>
        </p:nvSpPr>
        <p:spPr bwMode="gray">
          <a:xfrm>
            <a:off x="2271184" y="5314950"/>
            <a:ext cx="990600" cy="742950"/>
          </a:xfrm>
          <a:prstGeom prst="rect">
            <a:avLst/>
          </a:prstGeom>
          <a:blipFill dpi="0" rotWithShape="1">
            <a:blip r:embed="rId6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486404" y="6196018"/>
            <a:ext cx="6415617" cy="403225"/>
          </a:xfrm>
        </p:spPr>
        <p:txBody>
          <a:bodyPr/>
          <a:lstStyle>
            <a:lvl1pPr marL="0" indent="0" algn="r">
              <a:buFontTx/>
              <a:buNone/>
              <a:defRPr sz="1600" i="1">
                <a:solidFill>
                  <a:srgbClr val="FFFFFF"/>
                </a:solidFill>
                <a:latin typeface="Times New Roman" pitchFamily="18" charset="0"/>
              </a:defRPr>
            </a:lvl1pPr>
          </a:lstStyle>
          <a:p>
            <a:pPr lvl="0"/>
            <a:r>
              <a:rPr lang="en-US" altLang="zh-CN" noProof="0"/>
              <a:t>Click to edit Master subtitle style</a:t>
            </a: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309033" y="6445250"/>
            <a:ext cx="2940051" cy="317500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433233" y="6445250"/>
            <a:ext cx="3987800" cy="317500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7600954" y="6445250"/>
            <a:ext cx="2940049" cy="317500"/>
          </a:xfrm>
        </p:spPr>
        <p:txBody>
          <a:bodyPr/>
          <a:lstStyle>
            <a:lvl1pPr>
              <a:defRPr/>
            </a:lvl1pPr>
          </a:lstStyle>
          <a:p>
            <a:fld id="{98CC00CA-01F2-4462-9651-E38EDB5BE82D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3122" name="Rectangle 50"/>
          <p:cNvSpPr>
            <a:spLocks noChangeArrowheads="1"/>
          </p:cNvSpPr>
          <p:nvPr/>
        </p:nvSpPr>
        <p:spPr bwMode="gray">
          <a:xfrm>
            <a:off x="171453" y="4511675"/>
            <a:ext cx="988483" cy="74295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pic>
        <p:nvPicPr>
          <p:cNvPr id="3115" name="Picture 43" descr="1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173569" y="2911475"/>
            <a:ext cx="1797051" cy="153193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759200" y="2819404"/>
            <a:ext cx="8026400" cy="1470025"/>
          </a:xfrm>
        </p:spPr>
        <p:txBody>
          <a:bodyPr/>
          <a:lstStyle>
            <a:lvl1pPr algn="r">
              <a:defRPr sz="48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altLang="zh-CN" noProof="0"/>
              <a:t>Click to edit Master title style</a:t>
            </a:r>
          </a:p>
        </p:txBody>
      </p:sp>
      <p:sp>
        <p:nvSpPr>
          <p:cNvPr id="3142" name="Rectangle 70" descr="2"/>
          <p:cNvSpPr>
            <a:spLocks noChangeArrowheads="1"/>
          </p:cNvSpPr>
          <p:nvPr/>
        </p:nvSpPr>
        <p:spPr bwMode="gray">
          <a:xfrm>
            <a:off x="2269068" y="3705225"/>
            <a:ext cx="992717" cy="742950"/>
          </a:xfrm>
          <a:prstGeom prst="rect">
            <a:avLst/>
          </a:prstGeom>
          <a:blipFill dpi="0" rotWithShape="1">
            <a:blip r:embed="rId8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33" y="206371"/>
            <a:ext cx="2454292" cy="3201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93CF9F1-C809-4A1C-92DC-0CFA2BF0A922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51215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38130"/>
            <a:ext cx="2743200" cy="5934075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38130"/>
            <a:ext cx="8026400" cy="5934075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6EA6FB6-B4C0-45D6-8CAB-DD574A1E7F23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27655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38130"/>
            <a:ext cx="8636000" cy="8683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438280"/>
            <a:ext cx="5384800" cy="4733925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38280"/>
            <a:ext cx="5384800" cy="4733925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064003" y="6311905"/>
            <a:ext cx="2283884" cy="290513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441017" y="6323013"/>
            <a:ext cx="3081867" cy="290512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489021" y="6323013"/>
            <a:ext cx="2154767" cy="290512"/>
          </a:xfrm>
        </p:spPr>
        <p:txBody>
          <a:bodyPr/>
          <a:lstStyle>
            <a:lvl1pPr>
              <a:defRPr/>
            </a:lvl1pPr>
          </a:lstStyle>
          <a:p>
            <a:fld id="{57F38FB2-70E9-402C-9208-FB4A7458221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9938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8620D2A-BF8B-40D6-B12A-48588818415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71532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89" indent="0">
              <a:buNone/>
              <a:defRPr sz="1800"/>
            </a:lvl2pPr>
            <a:lvl3pPr marL="914377" indent="0">
              <a:buNone/>
              <a:defRPr sz="1600"/>
            </a:lvl3pPr>
            <a:lvl4pPr marL="1371566" indent="0">
              <a:buNone/>
              <a:defRPr sz="1400"/>
            </a:lvl4pPr>
            <a:lvl5pPr marL="1828754" indent="0">
              <a:buNone/>
              <a:defRPr sz="1400"/>
            </a:lvl5pPr>
            <a:lvl6pPr marL="2285943" indent="0">
              <a:buNone/>
              <a:defRPr sz="1400"/>
            </a:lvl6pPr>
            <a:lvl7pPr marL="2743131" indent="0">
              <a:buNone/>
              <a:defRPr sz="1400"/>
            </a:lvl7pPr>
            <a:lvl8pPr marL="3200320" indent="0">
              <a:buNone/>
              <a:defRPr sz="1400"/>
            </a:lvl8pPr>
            <a:lvl9pPr marL="3657509" indent="0">
              <a:buNone/>
              <a:defRPr sz="14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EB44B8F-19FA-4C63-94D2-83D9207C44D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58114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38280"/>
            <a:ext cx="5384800" cy="47339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38280"/>
            <a:ext cx="5384800" cy="47339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37EB5A-9EB0-4919-8DD0-33B6B40B9D7A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3629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30140E2-F956-482C-9837-706B68C145E1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42744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C726D42-CBC2-40FE-B9E6-8E419C1B8872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41980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9165D74-330E-4F46-961B-E3F59E3D712F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78387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5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7769EA-54AC-4844-B8D5-00EE62350B2F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48788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F45658-A780-45F6-8310-12D2D1F5B36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12083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1" name="Group 7"/>
          <p:cNvGrpSpPr>
            <a:grpSpLocks/>
          </p:cNvGrpSpPr>
          <p:nvPr/>
        </p:nvGrpSpPr>
        <p:grpSpPr bwMode="auto">
          <a:xfrm>
            <a:off x="8737604" y="6013455"/>
            <a:ext cx="3189817" cy="563563"/>
            <a:chOff x="1566" y="164"/>
            <a:chExt cx="1455" cy="425"/>
          </a:xfrm>
        </p:grpSpPr>
        <p:sp>
          <p:nvSpPr>
            <p:cNvPr id="1032" name="Freeform 8"/>
            <p:cNvSpPr>
              <a:spLocks/>
            </p:cNvSpPr>
            <p:nvPr/>
          </p:nvSpPr>
          <p:spPr bwMode="gray">
            <a:xfrm>
              <a:off x="1892" y="468"/>
              <a:ext cx="39" cy="121"/>
            </a:xfrm>
            <a:custGeom>
              <a:avLst/>
              <a:gdLst>
                <a:gd name="T0" fmla="*/ 37 w 39"/>
                <a:gd name="T1" fmla="*/ 36 h 121"/>
                <a:gd name="T2" fmla="*/ 35 w 39"/>
                <a:gd name="T3" fmla="*/ 36 h 121"/>
                <a:gd name="T4" fmla="*/ 30 w 39"/>
                <a:gd name="T5" fmla="*/ 36 h 121"/>
                <a:gd name="T6" fmla="*/ 22 w 39"/>
                <a:gd name="T7" fmla="*/ 34 h 121"/>
                <a:gd name="T8" fmla="*/ 15 w 39"/>
                <a:gd name="T9" fmla="*/ 30 h 121"/>
                <a:gd name="T10" fmla="*/ 7 w 39"/>
                <a:gd name="T11" fmla="*/ 23 h 121"/>
                <a:gd name="T12" fmla="*/ 3 w 39"/>
                <a:gd name="T13" fmla="*/ 13 h 121"/>
                <a:gd name="T14" fmla="*/ 0 w 39"/>
                <a:gd name="T15" fmla="*/ 0 h 121"/>
                <a:gd name="T16" fmla="*/ 3 w 39"/>
                <a:gd name="T17" fmla="*/ 0 h 121"/>
                <a:gd name="T18" fmla="*/ 7 w 39"/>
                <a:gd name="T19" fmla="*/ 1 h 121"/>
                <a:gd name="T20" fmla="*/ 15 w 39"/>
                <a:gd name="T21" fmla="*/ 3 h 121"/>
                <a:gd name="T22" fmla="*/ 23 w 39"/>
                <a:gd name="T23" fmla="*/ 5 h 121"/>
                <a:gd name="T24" fmla="*/ 30 w 39"/>
                <a:gd name="T25" fmla="*/ 11 h 121"/>
                <a:gd name="T26" fmla="*/ 37 w 39"/>
                <a:gd name="T27" fmla="*/ 20 h 121"/>
                <a:gd name="T28" fmla="*/ 39 w 39"/>
                <a:gd name="T29" fmla="*/ 34 h 121"/>
                <a:gd name="T30" fmla="*/ 39 w 39"/>
                <a:gd name="T31" fmla="*/ 121 h 121"/>
                <a:gd name="T32" fmla="*/ 37 w 39"/>
                <a:gd name="T33" fmla="*/ 121 h 121"/>
                <a:gd name="T34" fmla="*/ 37 w 39"/>
                <a:gd name="T35" fmla="*/ 36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" h="121">
                  <a:moveTo>
                    <a:pt x="37" y="36"/>
                  </a:moveTo>
                  <a:lnTo>
                    <a:pt x="35" y="36"/>
                  </a:lnTo>
                  <a:lnTo>
                    <a:pt x="30" y="36"/>
                  </a:lnTo>
                  <a:lnTo>
                    <a:pt x="22" y="34"/>
                  </a:lnTo>
                  <a:lnTo>
                    <a:pt x="15" y="30"/>
                  </a:lnTo>
                  <a:lnTo>
                    <a:pt x="7" y="23"/>
                  </a:lnTo>
                  <a:lnTo>
                    <a:pt x="3" y="13"/>
                  </a:lnTo>
                  <a:lnTo>
                    <a:pt x="0" y="0"/>
                  </a:lnTo>
                  <a:lnTo>
                    <a:pt x="3" y="0"/>
                  </a:lnTo>
                  <a:lnTo>
                    <a:pt x="7" y="1"/>
                  </a:lnTo>
                  <a:lnTo>
                    <a:pt x="15" y="3"/>
                  </a:lnTo>
                  <a:lnTo>
                    <a:pt x="23" y="5"/>
                  </a:lnTo>
                  <a:lnTo>
                    <a:pt x="30" y="11"/>
                  </a:lnTo>
                  <a:lnTo>
                    <a:pt x="37" y="20"/>
                  </a:lnTo>
                  <a:lnTo>
                    <a:pt x="39" y="34"/>
                  </a:lnTo>
                  <a:lnTo>
                    <a:pt x="39" y="121"/>
                  </a:lnTo>
                  <a:lnTo>
                    <a:pt x="37" y="121"/>
                  </a:lnTo>
                  <a:lnTo>
                    <a:pt x="37" y="36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3" name="Freeform 9"/>
            <p:cNvSpPr>
              <a:spLocks/>
            </p:cNvSpPr>
            <p:nvPr/>
          </p:nvSpPr>
          <p:spPr bwMode="gray">
            <a:xfrm>
              <a:off x="2271" y="450"/>
              <a:ext cx="45" cy="139"/>
            </a:xfrm>
            <a:custGeom>
              <a:avLst/>
              <a:gdLst>
                <a:gd name="T0" fmla="*/ 3 w 45"/>
                <a:gd name="T1" fmla="*/ 42 h 139"/>
                <a:gd name="T2" fmla="*/ 6 w 45"/>
                <a:gd name="T3" fmla="*/ 42 h 139"/>
                <a:gd name="T4" fmla="*/ 12 w 45"/>
                <a:gd name="T5" fmla="*/ 42 h 139"/>
                <a:gd name="T6" fmla="*/ 20 w 45"/>
                <a:gd name="T7" fmla="*/ 39 h 139"/>
                <a:gd name="T8" fmla="*/ 29 w 45"/>
                <a:gd name="T9" fmla="*/ 35 h 139"/>
                <a:gd name="T10" fmla="*/ 37 w 45"/>
                <a:gd name="T11" fmla="*/ 27 h 139"/>
                <a:gd name="T12" fmla="*/ 43 w 45"/>
                <a:gd name="T13" fmla="*/ 17 h 139"/>
                <a:gd name="T14" fmla="*/ 45 w 45"/>
                <a:gd name="T15" fmla="*/ 2 h 139"/>
                <a:gd name="T16" fmla="*/ 43 w 45"/>
                <a:gd name="T17" fmla="*/ 0 h 139"/>
                <a:gd name="T18" fmla="*/ 37 w 45"/>
                <a:gd name="T19" fmla="*/ 2 h 139"/>
                <a:gd name="T20" fmla="*/ 29 w 45"/>
                <a:gd name="T21" fmla="*/ 3 h 139"/>
                <a:gd name="T22" fmla="*/ 19 w 45"/>
                <a:gd name="T23" fmla="*/ 7 h 139"/>
                <a:gd name="T24" fmla="*/ 11 w 45"/>
                <a:gd name="T25" fmla="*/ 14 h 139"/>
                <a:gd name="T26" fmla="*/ 4 w 45"/>
                <a:gd name="T27" fmla="*/ 23 h 139"/>
                <a:gd name="T28" fmla="*/ 0 w 45"/>
                <a:gd name="T29" fmla="*/ 39 h 139"/>
                <a:gd name="T30" fmla="*/ 0 w 45"/>
                <a:gd name="T31" fmla="*/ 139 h 139"/>
                <a:gd name="T32" fmla="*/ 3 w 45"/>
                <a:gd name="T33" fmla="*/ 139 h 139"/>
                <a:gd name="T34" fmla="*/ 3 w 45"/>
                <a:gd name="T35" fmla="*/ 42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5" h="139">
                  <a:moveTo>
                    <a:pt x="3" y="42"/>
                  </a:moveTo>
                  <a:lnTo>
                    <a:pt x="6" y="42"/>
                  </a:lnTo>
                  <a:lnTo>
                    <a:pt x="12" y="42"/>
                  </a:lnTo>
                  <a:lnTo>
                    <a:pt x="20" y="39"/>
                  </a:lnTo>
                  <a:lnTo>
                    <a:pt x="29" y="35"/>
                  </a:lnTo>
                  <a:lnTo>
                    <a:pt x="37" y="27"/>
                  </a:lnTo>
                  <a:lnTo>
                    <a:pt x="43" y="17"/>
                  </a:lnTo>
                  <a:lnTo>
                    <a:pt x="45" y="2"/>
                  </a:lnTo>
                  <a:lnTo>
                    <a:pt x="43" y="0"/>
                  </a:lnTo>
                  <a:lnTo>
                    <a:pt x="37" y="2"/>
                  </a:lnTo>
                  <a:lnTo>
                    <a:pt x="29" y="3"/>
                  </a:lnTo>
                  <a:lnTo>
                    <a:pt x="19" y="7"/>
                  </a:lnTo>
                  <a:lnTo>
                    <a:pt x="11" y="14"/>
                  </a:lnTo>
                  <a:lnTo>
                    <a:pt x="4" y="23"/>
                  </a:lnTo>
                  <a:lnTo>
                    <a:pt x="0" y="39"/>
                  </a:lnTo>
                  <a:lnTo>
                    <a:pt x="0" y="139"/>
                  </a:lnTo>
                  <a:lnTo>
                    <a:pt x="3" y="139"/>
                  </a:lnTo>
                  <a:lnTo>
                    <a:pt x="3" y="42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4" name="Freeform 10"/>
            <p:cNvSpPr>
              <a:spLocks/>
            </p:cNvSpPr>
            <p:nvPr/>
          </p:nvSpPr>
          <p:spPr bwMode="gray">
            <a:xfrm>
              <a:off x="1765" y="378"/>
              <a:ext cx="146" cy="211"/>
            </a:xfrm>
            <a:custGeom>
              <a:avLst/>
              <a:gdLst>
                <a:gd name="T0" fmla="*/ 68 w 146"/>
                <a:gd name="T1" fmla="*/ 67 h 211"/>
                <a:gd name="T2" fmla="*/ 67 w 146"/>
                <a:gd name="T3" fmla="*/ 67 h 211"/>
                <a:gd name="T4" fmla="*/ 60 w 146"/>
                <a:gd name="T5" fmla="*/ 66 h 211"/>
                <a:gd name="T6" fmla="*/ 50 w 146"/>
                <a:gd name="T7" fmla="*/ 64 h 211"/>
                <a:gd name="T8" fmla="*/ 41 w 146"/>
                <a:gd name="T9" fmla="*/ 62 h 211"/>
                <a:gd name="T10" fmla="*/ 29 w 146"/>
                <a:gd name="T11" fmla="*/ 55 h 211"/>
                <a:gd name="T12" fmla="*/ 18 w 146"/>
                <a:gd name="T13" fmla="*/ 47 h 211"/>
                <a:gd name="T14" fmla="*/ 10 w 146"/>
                <a:gd name="T15" fmla="*/ 35 h 211"/>
                <a:gd name="T16" fmla="*/ 3 w 146"/>
                <a:gd name="T17" fmla="*/ 20 h 211"/>
                <a:gd name="T18" fmla="*/ 0 w 146"/>
                <a:gd name="T19" fmla="*/ 0 h 211"/>
                <a:gd name="T20" fmla="*/ 3 w 146"/>
                <a:gd name="T21" fmla="*/ 0 h 211"/>
                <a:gd name="T22" fmla="*/ 10 w 146"/>
                <a:gd name="T23" fmla="*/ 0 h 211"/>
                <a:gd name="T24" fmla="*/ 19 w 146"/>
                <a:gd name="T25" fmla="*/ 0 h 211"/>
                <a:gd name="T26" fmla="*/ 30 w 146"/>
                <a:gd name="T27" fmla="*/ 2 h 211"/>
                <a:gd name="T28" fmla="*/ 41 w 146"/>
                <a:gd name="T29" fmla="*/ 6 h 211"/>
                <a:gd name="T30" fmla="*/ 53 w 146"/>
                <a:gd name="T31" fmla="*/ 14 h 211"/>
                <a:gd name="T32" fmla="*/ 62 w 146"/>
                <a:gd name="T33" fmla="*/ 25 h 211"/>
                <a:gd name="T34" fmla="*/ 69 w 146"/>
                <a:gd name="T35" fmla="*/ 41 h 211"/>
                <a:gd name="T36" fmla="*/ 73 w 146"/>
                <a:gd name="T37" fmla="*/ 62 h 211"/>
                <a:gd name="T38" fmla="*/ 73 w 146"/>
                <a:gd name="T39" fmla="*/ 60 h 211"/>
                <a:gd name="T40" fmla="*/ 73 w 146"/>
                <a:gd name="T41" fmla="*/ 55 h 211"/>
                <a:gd name="T42" fmla="*/ 75 w 146"/>
                <a:gd name="T43" fmla="*/ 45 h 211"/>
                <a:gd name="T44" fmla="*/ 79 w 146"/>
                <a:gd name="T45" fmla="*/ 36 h 211"/>
                <a:gd name="T46" fmla="*/ 84 w 146"/>
                <a:gd name="T47" fmla="*/ 25 h 211"/>
                <a:gd name="T48" fmla="*/ 92 w 146"/>
                <a:gd name="T49" fmla="*/ 16 h 211"/>
                <a:gd name="T50" fmla="*/ 106 w 146"/>
                <a:gd name="T51" fmla="*/ 8 h 211"/>
                <a:gd name="T52" fmla="*/ 123 w 146"/>
                <a:gd name="T53" fmla="*/ 2 h 211"/>
                <a:gd name="T54" fmla="*/ 146 w 146"/>
                <a:gd name="T55" fmla="*/ 0 h 211"/>
                <a:gd name="T56" fmla="*/ 145 w 146"/>
                <a:gd name="T57" fmla="*/ 2 h 211"/>
                <a:gd name="T58" fmla="*/ 145 w 146"/>
                <a:gd name="T59" fmla="*/ 8 h 211"/>
                <a:gd name="T60" fmla="*/ 143 w 146"/>
                <a:gd name="T61" fmla="*/ 17 h 211"/>
                <a:gd name="T62" fmla="*/ 139 w 146"/>
                <a:gd name="T63" fmla="*/ 28 h 211"/>
                <a:gd name="T64" fmla="*/ 134 w 146"/>
                <a:gd name="T65" fmla="*/ 39 h 211"/>
                <a:gd name="T66" fmla="*/ 126 w 146"/>
                <a:gd name="T67" fmla="*/ 49 h 211"/>
                <a:gd name="T68" fmla="*/ 114 w 146"/>
                <a:gd name="T69" fmla="*/ 59 h 211"/>
                <a:gd name="T70" fmla="*/ 98 w 146"/>
                <a:gd name="T71" fmla="*/ 64 h 211"/>
                <a:gd name="T72" fmla="*/ 79 w 146"/>
                <a:gd name="T73" fmla="*/ 67 h 211"/>
                <a:gd name="T74" fmla="*/ 79 w 146"/>
                <a:gd name="T75" fmla="*/ 211 h 211"/>
                <a:gd name="T76" fmla="*/ 68 w 146"/>
                <a:gd name="T77" fmla="*/ 211 h 211"/>
                <a:gd name="T78" fmla="*/ 68 w 146"/>
                <a:gd name="T79" fmla="*/ 67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6" h="211">
                  <a:moveTo>
                    <a:pt x="68" y="67"/>
                  </a:moveTo>
                  <a:lnTo>
                    <a:pt x="67" y="67"/>
                  </a:lnTo>
                  <a:lnTo>
                    <a:pt x="60" y="66"/>
                  </a:lnTo>
                  <a:lnTo>
                    <a:pt x="50" y="64"/>
                  </a:lnTo>
                  <a:lnTo>
                    <a:pt x="41" y="62"/>
                  </a:lnTo>
                  <a:lnTo>
                    <a:pt x="29" y="55"/>
                  </a:lnTo>
                  <a:lnTo>
                    <a:pt x="18" y="47"/>
                  </a:lnTo>
                  <a:lnTo>
                    <a:pt x="10" y="35"/>
                  </a:lnTo>
                  <a:lnTo>
                    <a:pt x="3" y="20"/>
                  </a:lnTo>
                  <a:lnTo>
                    <a:pt x="0" y="0"/>
                  </a:lnTo>
                  <a:lnTo>
                    <a:pt x="3" y="0"/>
                  </a:lnTo>
                  <a:lnTo>
                    <a:pt x="10" y="0"/>
                  </a:lnTo>
                  <a:lnTo>
                    <a:pt x="19" y="0"/>
                  </a:lnTo>
                  <a:lnTo>
                    <a:pt x="30" y="2"/>
                  </a:lnTo>
                  <a:lnTo>
                    <a:pt x="41" y="6"/>
                  </a:lnTo>
                  <a:lnTo>
                    <a:pt x="53" y="14"/>
                  </a:lnTo>
                  <a:lnTo>
                    <a:pt x="62" y="25"/>
                  </a:lnTo>
                  <a:lnTo>
                    <a:pt x="69" y="41"/>
                  </a:lnTo>
                  <a:lnTo>
                    <a:pt x="73" y="62"/>
                  </a:lnTo>
                  <a:lnTo>
                    <a:pt x="73" y="60"/>
                  </a:lnTo>
                  <a:lnTo>
                    <a:pt x="73" y="55"/>
                  </a:lnTo>
                  <a:lnTo>
                    <a:pt x="75" y="45"/>
                  </a:lnTo>
                  <a:lnTo>
                    <a:pt x="79" y="36"/>
                  </a:lnTo>
                  <a:lnTo>
                    <a:pt x="84" y="25"/>
                  </a:lnTo>
                  <a:lnTo>
                    <a:pt x="92" y="16"/>
                  </a:lnTo>
                  <a:lnTo>
                    <a:pt x="106" y="8"/>
                  </a:lnTo>
                  <a:lnTo>
                    <a:pt x="123" y="2"/>
                  </a:lnTo>
                  <a:lnTo>
                    <a:pt x="146" y="0"/>
                  </a:lnTo>
                  <a:lnTo>
                    <a:pt x="145" y="2"/>
                  </a:lnTo>
                  <a:lnTo>
                    <a:pt x="145" y="8"/>
                  </a:lnTo>
                  <a:lnTo>
                    <a:pt x="143" y="17"/>
                  </a:lnTo>
                  <a:lnTo>
                    <a:pt x="139" y="28"/>
                  </a:lnTo>
                  <a:lnTo>
                    <a:pt x="134" y="39"/>
                  </a:lnTo>
                  <a:lnTo>
                    <a:pt x="126" y="49"/>
                  </a:lnTo>
                  <a:lnTo>
                    <a:pt x="114" y="59"/>
                  </a:lnTo>
                  <a:lnTo>
                    <a:pt x="98" y="64"/>
                  </a:lnTo>
                  <a:lnTo>
                    <a:pt x="79" y="67"/>
                  </a:lnTo>
                  <a:lnTo>
                    <a:pt x="79" y="211"/>
                  </a:lnTo>
                  <a:lnTo>
                    <a:pt x="68" y="211"/>
                  </a:lnTo>
                  <a:lnTo>
                    <a:pt x="68" y="67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5" name="Freeform 11"/>
            <p:cNvSpPr>
              <a:spLocks/>
            </p:cNvSpPr>
            <p:nvPr/>
          </p:nvSpPr>
          <p:spPr bwMode="gray">
            <a:xfrm>
              <a:off x="2792" y="378"/>
              <a:ext cx="144" cy="211"/>
            </a:xfrm>
            <a:custGeom>
              <a:avLst/>
              <a:gdLst>
                <a:gd name="T0" fmla="*/ 67 w 144"/>
                <a:gd name="T1" fmla="*/ 67 h 211"/>
                <a:gd name="T2" fmla="*/ 66 w 144"/>
                <a:gd name="T3" fmla="*/ 67 h 211"/>
                <a:gd name="T4" fmla="*/ 59 w 144"/>
                <a:gd name="T5" fmla="*/ 66 h 211"/>
                <a:gd name="T6" fmla="*/ 50 w 144"/>
                <a:gd name="T7" fmla="*/ 64 h 211"/>
                <a:gd name="T8" fmla="*/ 39 w 144"/>
                <a:gd name="T9" fmla="*/ 62 h 211"/>
                <a:gd name="T10" fmla="*/ 28 w 144"/>
                <a:gd name="T11" fmla="*/ 55 h 211"/>
                <a:gd name="T12" fmla="*/ 17 w 144"/>
                <a:gd name="T13" fmla="*/ 47 h 211"/>
                <a:gd name="T14" fmla="*/ 9 w 144"/>
                <a:gd name="T15" fmla="*/ 35 h 211"/>
                <a:gd name="T16" fmla="*/ 2 w 144"/>
                <a:gd name="T17" fmla="*/ 20 h 211"/>
                <a:gd name="T18" fmla="*/ 0 w 144"/>
                <a:gd name="T19" fmla="*/ 0 h 211"/>
                <a:gd name="T20" fmla="*/ 2 w 144"/>
                <a:gd name="T21" fmla="*/ 0 h 211"/>
                <a:gd name="T22" fmla="*/ 9 w 144"/>
                <a:gd name="T23" fmla="*/ 0 h 211"/>
                <a:gd name="T24" fmla="*/ 17 w 144"/>
                <a:gd name="T25" fmla="*/ 0 h 211"/>
                <a:gd name="T26" fmla="*/ 28 w 144"/>
                <a:gd name="T27" fmla="*/ 2 h 211"/>
                <a:gd name="T28" fmla="*/ 40 w 144"/>
                <a:gd name="T29" fmla="*/ 6 h 211"/>
                <a:gd name="T30" fmla="*/ 51 w 144"/>
                <a:gd name="T31" fmla="*/ 14 h 211"/>
                <a:gd name="T32" fmla="*/ 62 w 144"/>
                <a:gd name="T33" fmla="*/ 25 h 211"/>
                <a:gd name="T34" fmla="*/ 69 w 144"/>
                <a:gd name="T35" fmla="*/ 41 h 211"/>
                <a:gd name="T36" fmla="*/ 73 w 144"/>
                <a:gd name="T37" fmla="*/ 62 h 211"/>
                <a:gd name="T38" fmla="*/ 73 w 144"/>
                <a:gd name="T39" fmla="*/ 60 h 211"/>
                <a:gd name="T40" fmla="*/ 73 w 144"/>
                <a:gd name="T41" fmla="*/ 55 h 211"/>
                <a:gd name="T42" fmla="*/ 74 w 144"/>
                <a:gd name="T43" fmla="*/ 45 h 211"/>
                <a:gd name="T44" fmla="*/ 77 w 144"/>
                <a:gd name="T45" fmla="*/ 36 h 211"/>
                <a:gd name="T46" fmla="*/ 82 w 144"/>
                <a:gd name="T47" fmla="*/ 25 h 211"/>
                <a:gd name="T48" fmla="*/ 91 w 144"/>
                <a:gd name="T49" fmla="*/ 16 h 211"/>
                <a:gd name="T50" fmla="*/ 105 w 144"/>
                <a:gd name="T51" fmla="*/ 8 h 211"/>
                <a:gd name="T52" fmla="*/ 121 w 144"/>
                <a:gd name="T53" fmla="*/ 2 h 211"/>
                <a:gd name="T54" fmla="*/ 144 w 144"/>
                <a:gd name="T55" fmla="*/ 0 h 211"/>
                <a:gd name="T56" fmla="*/ 144 w 144"/>
                <a:gd name="T57" fmla="*/ 2 h 211"/>
                <a:gd name="T58" fmla="*/ 144 w 144"/>
                <a:gd name="T59" fmla="*/ 8 h 211"/>
                <a:gd name="T60" fmla="*/ 141 w 144"/>
                <a:gd name="T61" fmla="*/ 17 h 211"/>
                <a:gd name="T62" fmla="*/ 139 w 144"/>
                <a:gd name="T63" fmla="*/ 28 h 211"/>
                <a:gd name="T64" fmla="*/ 133 w 144"/>
                <a:gd name="T65" fmla="*/ 39 h 211"/>
                <a:gd name="T66" fmla="*/ 125 w 144"/>
                <a:gd name="T67" fmla="*/ 49 h 211"/>
                <a:gd name="T68" fmla="*/ 113 w 144"/>
                <a:gd name="T69" fmla="*/ 59 h 211"/>
                <a:gd name="T70" fmla="*/ 97 w 144"/>
                <a:gd name="T71" fmla="*/ 64 h 211"/>
                <a:gd name="T72" fmla="*/ 77 w 144"/>
                <a:gd name="T73" fmla="*/ 67 h 211"/>
                <a:gd name="T74" fmla="*/ 77 w 144"/>
                <a:gd name="T75" fmla="*/ 211 h 211"/>
                <a:gd name="T76" fmla="*/ 67 w 144"/>
                <a:gd name="T77" fmla="*/ 211 h 211"/>
                <a:gd name="T78" fmla="*/ 67 w 144"/>
                <a:gd name="T79" fmla="*/ 67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4" h="211">
                  <a:moveTo>
                    <a:pt x="67" y="67"/>
                  </a:moveTo>
                  <a:lnTo>
                    <a:pt x="66" y="67"/>
                  </a:lnTo>
                  <a:lnTo>
                    <a:pt x="59" y="66"/>
                  </a:lnTo>
                  <a:lnTo>
                    <a:pt x="50" y="64"/>
                  </a:lnTo>
                  <a:lnTo>
                    <a:pt x="39" y="62"/>
                  </a:lnTo>
                  <a:lnTo>
                    <a:pt x="28" y="55"/>
                  </a:lnTo>
                  <a:lnTo>
                    <a:pt x="17" y="47"/>
                  </a:lnTo>
                  <a:lnTo>
                    <a:pt x="9" y="35"/>
                  </a:lnTo>
                  <a:lnTo>
                    <a:pt x="2" y="20"/>
                  </a:lnTo>
                  <a:lnTo>
                    <a:pt x="0" y="0"/>
                  </a:lnTo>
                  <a:lnTo>
                    <a:pt x="2" y="0"/>
                  </a:lnTo>
                  <a:lnTo>
                    <a:pt x="9" y="0"/>
                  </a:lnTo>
                  <a:lnTo>
                    <a:pt x="17" y="0"/>
                  </a:lnTo>
                  <a:lnTo>
                    <a:pt x="28" y="2"/>
                  </a:lnTo>
                  <a:lnTo>
                    <a:pt x="40" y="6"/>
                  </a:lnTo>
                  <a:lnTo>
                    <a:pt x="51" y="14"/>
                  </a:lnTo>
                  <a:lnTo>
                    <a:pt x="62" y="25"/>
                  </a:lnTo>
                  <a:lnTo>
                    <a:pt x="69" y="41"/>
                  </a:lnTo>
                  <a:lnTo>
                    <a:pt x="73" y="62"/>
                  </a:lnTo>
                  <a:lnTo>
                    <a:pt x="73" y="60"/>
                  </a:lnTo>
                  <a:lnTo>
                    <a:pt x="73" y="55"/>
                  </a:lnTo>
                  <a:lnTo>
                    <a:pt x="74" y="45"/>
                  </a:lnTo>
                  <a:lnTo>
                    <a:pt x="77" y="36"/>
                  </a:lnTo>
                  <a:lnTo>
                    <a:pt x="82" y="25"/>
                  </a:lnTo>
                  <a:lnTo>
                    <a:pt x="91" y="16"/>
                  </a:lnTo>
                  <a:lnTo>
                    <a:pt x="105" y="8"/>
                  </a:lnTo>
                  <a:lnTo>
                    <a:pt x="121" y="2"/>
                  </a:lnTo>
                  <a:lnTo>
                    <a:pt x="144" y="0"/>
                  </a:lnTo>
                  <a:lnTo>
                    <a:pt x="144" y="2"/>
                  </a:lnTo>
                  <a:lnTo>
                    <a:pt x="144" y="8"/>
                  </a:lnTo>
                  <a:lnTo>
                    <a:pt x="141" y="17"/>
                  </a:lnTo>
                  <a:lnTo>
                    <a:pt x="139" y="28"/>
                  </a:lnTo>
                  <a:lnTo>
                    <a:pt x="133" y="39"/>
                  </a:lnTo>
                  <a:lnTo>
                    <a:pt x="125" y="49"/>
                  </a:lnTo>
                  <a:lnTo>
                    <a:pt x="113" y="59"/>
                  </a:lnTo>
                  <a:lnTo>
                    <a:pt x="97" y="64"/>
                  </a:lnTo>
                  <a:lnTo>
                    <a:pt x="77" y="67"/>
                  </a:lnTo>
                  <a:lnTo>
                    <a:pt x="77" y="211"/>
                  </a:lnTo>
                  <a:lnTo>
                    <a:pt x="67" y="211"/>
                  </a:lnTo>
                  <a:lnTo>
                    <a:pt x="67" y="67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6" name="Freeform 12"/>
            <p:cNvSpPr>
              <a:spLocks/>
            </p:cNvSpPr>
            <p:nvPr/>
          </p:nvSpPr>
          <p:spPr bwMode="gray">
            <a:xfrm>
              <a:off x="2631" y="457"/>
              <a:ext cx="89" cy="132"/>
            </a:xfrm>
            <a:custGeom>
              <a:avLst/>
              <a:gdLst>
                <a:gd name="T0" fmla="*/ 42 w 89"/>
                <a:gd name="T1" fmla="*/ 43 h 132"/>
                <a:gd name="T2" fmla="*/ 39 w 89"/>
                <a:gd name="T3" fmla="*/ 42 h 132"/>
                <a:gd name="T4" fmla="*/ 33 w 89"/>
                <a:gd name="T5" fmla="*/ 42 h 132"/>
                <a:gd name="T6" fmla="*/ 25 w 89"/>
                <a:gd name="T7" fmla="*/ 39 h 132"/>
                <a:gd name="T8" fmla="*/ 16 w 89"/>
                <a:gd name="T9" fmla="*/ 35 h 132"/>
                <a:gd name="T10" fmla="*/ 8 w 89"/>
                <a:gd name="T11" fmla="*/ 27 h 132"/>
                <a:gd name="T12" fmla="*/ 2 w 89"/>
                <a:gd name="T13" fmla="*/ 16 h 132"/>
                <a:gd name="T14" fmla="*/ 0 w 89"/>
                <a:gd name="T15" fmla="*/ 0 h 132"/>
                <a:gd name="T16" fmla="*/ 2 w 89"/>
                <a:gd name="T17" fmla="*/ 0 h 132"/>
                <a:gd name="T18" fmla="*/ 6 w 89"/>
                <a:gd name="T19" fmla="*/ 0 h 132"/>
                <a:gd name="T20" fmla="*/ 12 w 89"/>
                <a:gd name="T21" fmla="*/ 1 h 132"/>
                <a:gd name="T22" fmla="*/ 21 w 89"/>
                <a:gd name="T23" fmla="*/ 3 h 132"/>
                <a:gd name="T24" fmla="*/ 29 w 89"/>
                <a:gd name="T25" fmla="*/ 8 h 132"/>
                <a:gd name="T26" fmla="*/ 37 w 89"/>
                <a:gd name="T27" fmla="*/ 15 h 132"/>
                <a:gd name="T28" fmla="*/ 42 w 89"/>
                <a:gd name="T29" fmla="*/ 26 h 132"/>
                <a:gd name="T30" fmla="*/ 45 w 89"/>
                <a:gd name="T31" fmla="*/ 39 h 132"/>
                <a:gd name="T32" fmla="*/ 45 w 89"/>
                <a:gd name="T33" fmla="*/ 38 h 132"/>
                <a:gd name="T34" fmla="*/ 45 w 89"/>
                <a:gd name="T35" fmla="*/ 34 h 132"/>
                <a:gd name="T36" fmla="*/ 46 w 89"/>
                <a:gd name="T37" fmla="*/ 27 h 132"/>
                <a:gd name="T38" fmla="*/ 49 w 89"/>
                <a:gd name="T39" fmla="*/ 20 h 132"/>
                <a:gd name="T40" fmla="*/ 54 w 89"/>
                <a:gd name="T41" fmla="*/ 14 h 132"/>
                <a:gd name="T42" fmla="*/ 62 w 89"/>
                <a:gd name="T43" fmla="*/ 7 h 132"/>
                <a:gd name="T44" fmla="*/ 73 w 89"/>
                <a:gd name="T45" fmla="*/ 3 h 132"/>
                <a:gd name="T46" fmla="*/ 89 w 89"/>
                <a:gd name="T47" fmla="*/ 0 h 132"/>
                <a:gd name="T48" fmla="*/ 89 w 89"/>
                <a:gd name="T49" fmla="*/ 3 h 132"/>
                <a:gd name="T50" fmla="*/ 88 w 89"/>
                <a:gd name="T51" fmla="*/ 10 h 132"/>
                <a:gd name="T52" fmla="*/ 87 w 89"/>
                <a:gd name="T53" fmla="*/ 18 h 132"/>
                <a:gd name="T54" fmla="*/ 81 w 89"/>
                <a:gd name="T55" fmla="*/ 26 h 132"/>
                <a:gd name="T56" fmla="*/ 74 w 89"/>
                <a:gd name="T57" fmla="*/ 34 h 132"/>
                <a:gd name="T58" fmla="*/ 64 w 89"/>
                <a:gd name="T59" fmla="*/ 41 h 132"/>
                <a:gd name="T60" fmla="*/ 47 w 89"/>
                <a:gd name="T61" fmla="*/ 43 h 132"/>
                <a:gd name="T62" fmla="*/ 47 w 89"/>
                <a:gd name="T63" fmla="*/ 132 h 132"/>
                <a:gd name="T64" fmla="*/ 42 w 89"/>
                <a:gd name="T65" fmla="*/ 132 h 132"/>
                <a:gd name="T66" fmla="*/ 42 w 89"/>
                <a:gd name="T67" fmla="*/ 4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9" h="132">
                  <a:moveTo>
                    <a:pt x="42" y="43"/>
                  </a:moveTo>
                  <a:lnTo>
                    <a:pt x="39" y="42"/>
                  </a:lnTo>
                  <a:lnTo>
                    <a:pt x="33" y="42"/>
                  </a:lnTo>
                  <a:lnTo>
                    <a:pt x="25" y="39"/>
                  </a:lnTo>
                  <a:lnTo>
                    <a:pt x="16" y="35"/>
                  </a:lnTo>
                  <a:lnTo>
                    <a:pt x="8" y="27"/>
                  </a:lnTo>
                  <a:lnTo>
                    <a:pt x="2" y="16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12" y="1"/>
                  </a:lnTo>
                  <a:lnTo>
                    <a:pt x="21" y="3"/>
                  </a:lnTo>
                  <a:lnTo>
                    <a:pt x="29" y="8"/>
                  </a:lnTo>
                  <a:lnTo>
                    <a:pt x="37" y="15"/>
                  </a:lnTo>
                  <a:lnTo>
                    <a:pt x="42" y="26"/>
                  </a:lnTo>
                  <a:lnTo>
                    <a:pt x="45" y="39"/>
                  </a:lnTo>
                  <a:lnTo>
                    <a:pt x="45" y="38"/>
                  </a:lnTo>
                  <a:lnTo>
                    <a:pt x="45" y="34"/>
                  </a:lnTo>
                  <a:lnTo>
                    <a:pt x="46" y="27"/>
                  </a:lnTo>
                  <a:lnTo>
                    <a:pt x="49" y="20"/>
                  </a:lnTo>
                  <a:lnTo>
                    <a:pt x="54" y="14"/>
                  </a:lnTo>
                  <a:lnTo>
                    <a:pt x="62" y="7"/>
                  </a:lnTo>
                  <a:lnTo>
                    <a:pt x="73" y="3"/>
                  </a:lnTo>
                  <a:lnTo>
                    <a:pt x="89" y="0"/>
                  </a:lnTo>
                  <a:lnTo>
                    <a:pt x="89" y="3"/>
                  </a:lnTo>
                  <a:lnTo>
                    <a:pt x="88" y="10"/>
                  </a:lnTo>
                  <a:lnTo>
                    <a:pt x="87" y="18"/>
                  </a:lnTo>
                  <a:lnTo>
                    <a:pt x="81" y="26"/>
                  </a:lnTo>
                  <a:lnTo>
                    <a:pt x="74" y="34"/>
                  </a:lnTo>
                  <a:lnTo>
                    <a:pt x="64" y="41"/>
                  </a:lnTo>
                  <a:lnTo>
                    <a:pt x="47" y="43"/>
                  </a:lnTo>
                  <a:lnTo>
                    <a:pt x="47" y="132"/>
                  </a:lnTo>
                  <a:lnTo>
                    <a:pt x="42" y="132"/>
                  </a:lnTo>
                  <a:lnTo>
                    <a:pt x="42" y="4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7" name="Freeform 13"/>
            <p:cNvSpPr>
              <a:spLocks/>
            </p:cNvSpPr>
            <p:nvPr/>
          </p:nvSpPr>
          <p:spPr bwMode="gray">
            <a:xfrm>
              <a:off x="2430" y="403"/>
              <a:ext cx="88" cy="186"/>
            </a:xfrm>
            <a:custGeom>
              <a:avLst/>
              <a:gdLst>
                <a:gd name="T0" fmla="*/ 43 w 88"/>
                <a:gd name="T1" fmla="*/ 43 h 186"/>
                <a:gd name="T2" fmla="*/ 41 w 88"/>
                <a:gd name="T3" fmla="*/ 43 h 186"/>
                <a:gd name="T4" fmla="*/ 35 w 88"/>
                <a:gd name="T5" fmla="*/ 43 h 186"/>
                <a:gd name="T6" fmla="*/ 27 w 88"/>
                <a:gd name="T7" fmla="*/ 41 h 186"/>
                <a:gd name="T8" fmla="*/ 18 w 88"/>
                <a:gd name="T9" fmla="*/ 35 h 186"/>
                <a:gd name="T10" fmla="*/ 8 w 88"/>
                <a:gd name="T11" fmla="*/ 28 h 186"/>
                <a:gd name="T12" fmla="*/ 3 w 88"/>
                <a:gd name="T13" fmla="*/ 16 h 186"/>
                <a:gd name="T14" fmla="*/ 0 w 88"/>
                <a:gd name="T15" fmla="*/ 0 h 186"/>
                <a:gd name="T16" fmla="*/ 3 w 88"/>
                <a:gd name="T17" fmla="*/ 0 h 186"/>
                <a:gd name="T18" fmla="*/ 8 w 88"/>
                <a:gd name="T19" fmla="*/ 0 h 186"/>
                <a:gd name="T20" fmla="*/ 17 w 88"/>
                <a:gd name="T21" fmla="*/ 1 h 186"/>
                <a:gd name="T22" fmla="*/ 26 w 88"/>
                <a:gd name="T23" fmla="*/ 6 h 186"/>
                <a:gd name="T24" fmla="*/ 35 w 88"/>
                <a:gd name="T25" fmla="*/ 12 h 186"/>
                <a:gd name="T26" fmla="*/ 42 w 88"/>
                <a:gd name="T27" fmla="*/ 24 h 186"/>
                <a:gd name="T28" fmla="*/ 48 w 88"/>
                <a:gd name="T29" fmla="*/ 41 h 186"/>
                <a:gd name="T30" fmla="*/ 48 w 88"/>
                <a:gd name="T31" fmla="*/ 90 h 186"/>
                <a:gd name="T32" fmla="*/ 48 w 88"/>
                <a:gd name="T33" fmla="*/ 88 h 186"/>
                <a:gd name="T34" fmla="*/ 48 w 88"/>
                <a:gd name="T35" fmla="*/ 82 h 186"/>
                <a:gd name="T36" fmla="*/ 50 w 88"/>
                <a:gd name="T37" fmla="*/ 74 h 186"/>
                <a:gd name="T38" fmla="*/ 54 w 88"/>
                <a:gd name="T39" fmla="*/ 66 h 186"/>
                <a:gd name="T40" fmla="*/ 61 w 88"/>
                <a:gd name="T41" fmla="*/ 58 h 186"/>
                <a:gd name="T42" fmla="*/ 72 w 88"/>
                <a:gd name="T43" fmla="*/ 53 h 186"/>
                <a:gd name="T44" fmla="*/ 87 w 88"/>
                <a:gd name="T45" fmla="*/ 50 h 186"/>
                <a:gd name="T46" fmla="*/ 88 w 88"/>
                <a:gd name="T47" fmla="*/ 51 h 186"/>
                <a:gd name="T48" fmla="*/ 88 w 88"/>
                <a:gd name="T49" fmla="*/ 57 h 186"/>
                <a:gd name="T50" fmla="*/ 87 w 88"/>
                <a:gd name="T51" fmla="*/ 64 h 186"/>
                <a:gd name="T52" fmla="*/ 84 w 88"/>
                <a:gd name="T53" fmla="*/ 72 h 186"/>
                <a:gd name="T54" fmla="*/ 80 w 88"/>
                <a:gd name="T55" fmla="*/ 80 h 186"/>
                <a:gd name="T56" fmla="*/ 73 w 88"/>
                <a:gd name="T57" fmla="*/ 86 h 186"/>
                <a:gd name="T58" fmla="*/ 62 w 88"/>
                <a:gd name="T59" fmla="*/ 92 h 186"/>
                <a:gd name="T60" fmla="*/ 48 w 88"/>
                <a:gd name="T61" fmla="*/ 93 h 186"/>
                <a:gd name="T62" fmla="*/ 48 w 88"/>
                <a:gd name="T63" fmla="*/ 186 h 186"/>
                <a:gd name="T64" fmla="*/ 43 w 88"/>
                <a:gd name="T65" fmla="*/ 186 h 186"/>
                <a:gd name="T66" fmla="*/ 43 w 88"/>
                <a:gd name="T67" fmla="*/ 143 h 186"/>
                <a:gd name="T68" fmla="*/ 42 w 88"/>
                <a:gd name="T69" fmla="*/ 143 h 186"/>
                <a:gd name="T70" fmla="*/ 37 w 88"/>
                <a:gd name="T71" fmla="*/ 142 h 186"/>
                <a:gd name="T72" fmla="*/ 29 w 88"/>
                <a:gd name="T73" fmla="*/ 140 h 186"/>
                <a:gd name="T74" fmla="*/ 22 w 88"/>
                <a:gd name="T75" fmla="*/ 136 h 186"/>
                <a:gd name="T76" fmla="*/ 14 w 88"/>
                <a:gd name="T77" fmla="*/ 130 h 186"/>
                <a:gd name="T78" fmla="*/ 8 w 88"/>
                <a:gd name="T79" fmla="*/ 120 h 186"/>
                <a:gd name="T80" fmla="*/ 7 w 88"/>
                <a:gd name="T81" fmla="*/ 105 h 186"/>
                <a:gd name="T82" fmla="*/ 8 w 88"/>
                <a:gd name="T83" fmla="*/ 105 h 186"/>
                <a:gd name="T84" fmla="*/ 12 w 88"/>
                <a:gd name="T85" fmla="*/ 107 h 186"/>
                <a:gd name="T86" fmla="*/ 19 w 88"/>
                <a:gd name="T87" fmla="*/ 108 h 186"/>
                <a:gd name="T88" fmla="*/ 26 w 88"/>
                <a:gd name="T89" fmla="*/ 111 h 186"/>
                <a:gd name="T90" fmla="*/ 34 w 88"/>
                <a:gd name="T91" fmla="*/ 117 h 186"/>
                <a:gd name="T92" fmla="*/ 39 w 88"/>
                <a:gd name="T93" fmla="*/ 127 h 186"/>
                <a:gd name="T94" fmla="*/ 43 w 88"/>
                <a:gd name="T95" fmla="*/ 140 h 186"/>
                <a:gd name="T96" fmla="*/ 43 w 88"/>
                <a:gd name="T97" fmla="*/ 43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8" h="186">
                  <a:moveTo>
                    <a:pt x="43" y="43"/>
                  </a:moveTo>
                  <a:lnTo>
                    <a:pt x="41" y="43"/>
                  </a:lnTo>
                  <a:lnTo>
                    <a:pt x="35" y="43"/>
                  </a:lnTo>
                  <a:lnTo>
                    <a:pt x="27" y="41"/>
                  </a:lnTo>
                  <a:lnTo>
                    <a:pt x="18" y="35"/>
                  </a:lnTo>
                  <a:lnTo>
                    <a:pt x="8" y="28"/>
                  </a:lnTo>
                  <a:lnTo>
                    <a:pt x="3" y="16"/>
                  </a:lnTo>
                  <a:lnTo>
                    <a:pt x="0" y="0"/>
                  </a:lnTo>
                  <a:lnTo>
                    <a:pt x="3" y="0"/>
                  </a:lnTo>
                  <a:lnTo>
                    <a:pt x="8" y="0"/>
                  </a:lnTo>
                  <a:lnTo>
                    <a:pt x="17" y="1"/>
                  </a:lnTo>
                  <a:lnTo>
                    <a:pt x="26" y="6"/>
                  </a:lnTo>
                  <a:lnTo>
                    <a:pt x="35" y="12"/>
                  </a:lnTo>
                  <a:lnTo>
                    <a:pt x="42" y="24"/>
                  </a:lnTo>
                  <a:lnTo>
                    <a:pt x="48" y="41"/>
                  </a:lnTo>
                  <a:lnTo>
                    <a:pt x="48" y="90"/>
                  </a:lnTo>
                  <a:lnTo>
                    <a:pt x="48" y="88"/>
                  </a:lnTo>
                  <a:lnTo>
                    <a:pt x="48" y="82"/>
                  </a:lnTo>
                  <a:lnTo>
                    <a:pt x="50" y="74"/>
                  </a:lnTo>
                  <a:lnTo>
                    <a:pt x="54" y="66"/>
                  </a:lnTo>
                  <a:lnTo>
                    <a:pt x="61" y="58"/>
                  </a:lnTo>
                  <a:lnTo>
                    <a:pt x="72" y="53"/>
                  </a:lnTo>
                  <a:lnTo>
                    <a:pt x="87" y="50"/>
                  </a:lnTo>
                  <a:lnTo>
                    <a:pt x="88" y="51"/>
                  </a:lnTo>
                  <a:lnTo>
                    <a:pt x="88" y="57"/>
                  </a:lnTo>
                  <a:lnTo>
                    <a:pt x="87" y="64"/>
                  </a:lnTo>
                  <a:lnTo>
                    <a:pt x="84" y="72"/>
                  </a:lnTo>
                  <a:lnTo>
                    <a:pt x="80" y="80"/>
                  </a:lnTo>
                  <a:lnTo>
                    <a:pt x="73" y="86"/>
                  </a:lnTo>
                  <a:lnTo>
                    <a:pt x="62" y="92"/>
                  </a:lnTo>
                  <a:lnTo>
                    <a:pt x="48" y="93"/>
                  </a:lnTo>
                  <a:lnTo>
                    <a:pt x="48" y="186"/>
                  </a:lnTo>
                  <a:lnTo>
                    <a:pt x="43" y="186"/>
                  </a:lnTo>
                  <a:lnTo>
                    <a:pt x="43" y="143"/>
                  </a:lnTo>
                  <a:lnTo>
                    <a:pt x="42" y="143"/>
                  </a:lnTo>
                  <a:lnTo>
                    <a:pt x="37" y="142"/>
                  </a:lnTo>
                  <a:lnTo>
                    <a:pt x="29" y="140"/>
                  </a:lnTo>
                  <a:lnTo>
                    <a:pt x="22" y="136"/>
                  </a:lnTo>
                  <a:lnTo>
                    <a:pt x="14" y="130"/>
                  </a:lnTo>
                  <a:lnTo>
                    <a:pt x="8" y="120"/>
                  </a:lnTo>
                  <a:lnTo>
                    <a:pt x="7" y="105"/>
                  </a:lnTo>
                  <a:lnTo>
                    <a:pt x="8" y="105"/>
                  </a:lnTo>
                  <a:lnTo>
                    <a:pt x="12" y="107"/>
                  </a:lnTo>
                  <a:lnTo>
                    <a:pt x="19" y="108"/>
                  </a:lnTo>
                  <a:lnTo>
                    <a:pt x="26" y="111"/>
                  </a:lnTo>
                  <a:lnTo>
                    <a:pt x="34" y="117"/>
                  </a:lnTo>
                  <a:lnTo>
                    <a:pt x="39" y="127"/>
                  </a:lnTo>
                  <a:lnTo>
                    <a:pt x="43" y="140"/>
                  </a:lnTo>
                  <a:lnTo>
                    <a:pt x="43" y="4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8" name="Freeform 14"/>
            <p:cNvSpPr>
              <a:spLocks/>
            </p:cNvSpPr>
            <p:nvPr/>
          </p:nvSpPr>
          <p:spPr bwMode="gray">
            <a:xfrm>
              <a:off x="1914" y="233"/>
              <a:ext cx="166" cy="356"/>
            </a:xfrm>
            <a:custGeom>
              <a:avLst/>
              <a:gdLst>
                <a:gd name="T0" fmla="*/ 85 w 166"/>
                <a:gd name="T1" fmla="*/ 84 h 356"/>
                <a:gd name="T2" fmla="*/ 101 w 166"/>
                <a:gd name="T3" fmla="*/ 81 h 356"/>
                <a:gd name="T4" fmla="*/ 124 w 166"/>
                <a:gd name="T5" fmla="*/ 73 h 356"/>
                <a:gd name="T6" fmla="*/ 148 w 166"/>
                <a:gd name="T7" fmla="*/ 56 h 356"/>
                <a:gd name="T8" fmla="*/ 163 w 166"/>
                <a:gd name="T9" fmla="*/ 23 h 356"/>
                <a:gd name="T10" fmla="*/ 163 w 166"/>
                <a:gd name="T11" fmla="*/ 0 h 356"/>
                <a:gd name="T12" fmla="*/ 148 w 166"/>
                <a:gd name="T13" fmla="*/ 0 h 356"/>
                <a:gd name="T14" fmla="*/ 125 w 166"/>
                <a:gd name="T15" fmla="*/ 6 h 356"/>
                <a:gd name="T16" fmla="*/ 101 w 166"/>
                <a:gd name="T17" fmla="*/ 22 h 356"/>
                <a:gd name="T18" fmla="*/ 82 w 166"/>
                <a:gd name="T19" fmla="*/ 54 h 356"/>
                <a:gd name="T20" fmla="*/ 77 w 166"/>
                <a:gd name="T21" fmla="*/ 173 h 356"/>
                <a:gd name="T22" fmla="*/ 77 w 166"/>
                <a:gd name="T23" fmla="*/ 165 h 356"/>
                <a:gd name="T24" fmla="*/ 71 w 166"/>
                <a:gd name="T25" fmla="*/ 146 h 356"/>
                <a:gd name="T26" fmla="*/ 60 w 166"/>
                <a:gd name="T27" fmla="*/ 123 h 356"/>
                <a:gd name="T28" fmla="*/ 38 w 166"/>
                <a:gd name="T29" fmla="*/ 104 h 356"/>
                <a:gd name="T30" fmla="*/ 0 w 166"/>
                <a:gd name="T31" fmla="*/ 96 h 356"/>
                <a:gd name="T32" fmla="*/ 0 w 166"/>
                <a:gd name="T33" fmla="*/ 103 h 356"/>
                <a:gd name="T34" fmla="*/ 0 w 166"/>
                <a:gd name="T35" fmla="*/ 120 h 356"/>
                <a:gd name="T36" fmla="*/ 8 w 166"/>
                <a:gd name="T37" fmla="*/ 143 h 356"/>
                <a:gd name="T38" fmla="*/ 24 w 166"/>
                <a:gd name="T39" fmla="*/ 163 h 356"/>
                <a:gd name="T40" fmla="*/ 55 w 166"/>
                <a:gd name="T41" fmla="*/ 177 h 356"/>
                <a:gd name="T42" fmla="*/ 77 w 166"/>
                <a:gd name="T43" fmla="*/ 356 h 356"/>
                <a:gd name="T44" fmla="*/ 82 w 166"/>
                <a:gd name="T45" fmla="*/ 274 h 356"/>
                <a:gd name="T46" fmla="*/ 91 w 166"/>
                <a:gd name="T47" fmla="*/ 273 h 356"/>
                <a:gd name="T48" fmla="*/ 112 w 166"/>
                <a:gd name="T49" fmla="*/ 267 h 356"/>
                <a:gd name="T50" fmla="*/ 135 w 166"/>
                <a:gd name="T51" fmla="*/ 252 h 356"/>
                <a:gd name="T52" fmla="*/ 151 w 166"/>
                <a:gd name="T53" fmla="*/ 224 h 356"/>
                <a:gd name="T54" fmla="*/ 152 w 166"/>
                <a:gd name="T55" fmla="*/ 203 h 356"/>
                <a:gd name="T56" fmla="*/ 137 w 166"/>
                <a:gd name="T57" fmla="*/ 204 h 356"/>
                <a:gd name="T58" fmla="*/ 117 w 166"/>
                <a:gd name="T59" fmla="*/ 211 h 356"/>
                <a:gd name="T60" fmla="*/ 97 w 166"/>
                <a:gd name="T61" fmla="*/ 231 h 356"/>
                <a:gd name="T62" fmla="*/ 82 w 166"/>
                <a:gd name="T63" fmla="*/ 267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6" h="356">
                  <a:moveTo>
                    <a:pt x="82" y="84"/>
                  </a:moveTo>
                  <a:lnTo>
                    <a:pt x="85" y="84"/>
                  </a:lnTo>
                  <a:lnTo>
                    <a:pt x="91" y="84"/>
                  </a:lnTo>
                  <a:lnTo>
                    <a:pt x="101" y="81"/>
                  </a:lnTo>
                  <a:lnTo>
                    <a:pt x="112" y="78"/>
                  </a:lnTo>
                  <a:lnTo>
                    <a:pt x="124" y="73"/>
                  </a:lnTo>
                  <a:lnTo>
                    <a:pt x="136" y="66"/>
                  </a:lnTo>
                  <a:lnTo>
                    <a:pt x="148" y="56"/>
                  </a:lnTo>
                  <a:lnTo>
                    <a:pt x="156" y="42"/>
                  </a:lnTo>
                  <a:lnTo>
                    <a:pt x="163" y="23"/>
                  </a:lnTo>
                  <a:lnTo>
                    <a:pt x="166" y="2"/>
                  </a:lnTo>
                  <a:lnTo>
                    <a:pt x="163" y="0"/>
                  </a:lnTo>
                  <a:lnTo>
                    <a:pt x="158" y="0"/>
                  </a:lnTo>
                  <a:lnTo>
                    <a:pt x="148" y="0"/>
                  </a:lnTo>
                  <a:lnTo>
                    <a:pt x="137" y="3"/>
                  </a:lnTo>
                  <a:lnTo>
                    <a:pt x="125" y="6"/>
                  </a:lnTo>
                  <a:lnTo>
                    <a:pt x="113" y="12"/>
                  </a:lnTo>
                  <a:lnTo>
                    <a:pt x="101" y="22"/>
                  </a:lnTo>
                  <a:lnTo>
                    <a:pt x="90" y="35"/>
                  </a:lnTo>
                  <a:lnTo>
                    <a:pt x="82" y="54"/>
                  </a:lnTo>
                  <a:lnTo>
                    <a:pt x="77" y="78"/>
                  </a:lnTo>
                  <a:lnTo>
                    <a:pt x="77" y="173"/>
                  </a:lnTo>
                  <a:lnTo>
                    <a:pt x="77" y="170"/>
                  </a:lnTo>
                  <a:lnTo>
                    <a:pt x="77" y="165"/>
                  </a:lnTo>
                  <a:lnTo>
                    <a:pt x="74" y="157"/>
                  </a:lnTo>
                  <a:lnTo>
                    <a:pt x="71" y="146"/>
                  </a:lnTo>
                  <a:lnTo>
                    <a:pt x="67" y="134"/>
                  </a:lnTo>
                  <a:lnTo>
                    <a:pt x="60" y="123"/>
                  </a:lnTo>
                  <a:lnTo>
                    <a:pt x="50" y="112"/>
                  </a:lnTo>
                  <a:lnTo>
                    <a:pt x="38" y="104"/>
                  </a:lnTo>
                  <a:lnTo>
                    <a:pt x="20" y="97"/>
                  </a:lnTo>
                  <a:lnTo>
                    <a:pt x="0" y="96"/>
                  </a:lnTo>
                  <a:lnTo>
                    <a:pt x="0" y="97"/>
                  </a:lnTo>
                  <a:lnTo>
                    <a:pt x="0" y="103"/>
                  </a:lnTo>
                  <a:lnTo>
                    <a:pt x="0" y="111"/>
                  </a:lnTo>
                  <a:lnTo>
                    <a:pt x="0" y="120"/>
                  </a:lnTo>
                  <a:lnTo>
                    <a:pt x="2" y="131"/>
                  </a:lnTo>
                  <a:lnTo>
                    <a:pt x="8" y="143"/>
                  </a:lnTo>
                  <a:lnTo>
                    <a:pt x="15" y="154"/>
                  </a:lnTo>
                  <a:lnTo>
                    <a:pt x="24" y="163"/>
                  </a:lnTo>
                  <a:lnTo>
                    <a:pt x="38" y="171"/>
                  </a:lnTo>
                  <a:lnTo>
                    <a:pt x="55" y="177"/>
                  </a:lnTo>
                  <a:lnTo>
                    <a:pt x="77" y="178"/>
                  </a:lnTo>
                  <a:lnTo>
                    <a:pt x="77" y="356"/>
                  </a:lnTo>
                  <a:lnTo>
                    <a:pt x="82" y="356"/>
                  </a:lnTo>
                  <a:lnTo>
                    <a:pt x="82" y="274"/>
                  </a:lnTo>
                  <a:lnTo>
                    <a:pt x="85" y="273"/>
                  </a:lnTo>
                  <a:lnTo>
                    <a:pt x="91" y="273"/>
                  </a:lnTo>
                  <a:lnTo>
                    <a:pt x="101" y="271"/>
                  </a:lnTo>
                  <a:lnTo>
                    <a:pt x="112" y="267"/>
                  </a:lnTo>
                  <a:lnTo>
                    <a:pt x="124" y="262"/>
                  </a:lnTo>
                  <a:lnTo>
                    <a:pt x="135" y="252"/>
                  </a:lnTo>
                  <a:lnTo>
                    <a:pt x="144" y="240"/>
                  </a:lnTo>
                  <a:lnTo>
                    <a:pt x="151" y="224"/>
                  </a:lnTo>
                  <a:lnTo>
                    <a:pt x="154" y="203"/>
                  </a:lnTo>
                  <a:lnTo>
                    <a:pt x="152" y="203"/>
                  </a:lnTo>
                  <a:lnTo>
                    <a:pt x="145" y="203"/>
                  </a:lnTo>
                  <a:lnTo>
                    <a:pt x="137" y="204"/>
                  </a:lnTo>
                  <a:lnTo>
                    <a:pt x="128" y="207"/>
                  </a:lnTo>
                  <a:lnTo>
                    <a:pt x="117" y="211"/>
                  </a:lnTo>
                  <a:lnTo>
                    <a:pt x="106" y="219"/>
                  </a:lnTo>
                  <a:lnTo>
                    <a:pt x="97" y="231"/>
                  </a:lnTo>
                  <a:lnTo>
                    <a:pt x="89" y="247"/>
                  </a:lnTo>
                  <a:lnTo>
                    <a:pt x="82" y="267"/>
                  </a:lnTo>
                  <a:lnTo>
                    <a:pt x="82" y="84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9" name="Freeform 15"/>
            <p:cNvSpPr>
              <a:spLocks/>
            </p:cNvSpPr>
            <p:nvPr/>
          </p:nvSpPr>
          <p:spPr bwMode="gray">
            <a:xfrm>
              <a:off x="2514" y="379"/>
              <a:ext cx="92" cy="210"/>
            </a:xfrm>
            <a:custGeom>
              <a:avLst/>
              <a:gdLst>
                <a:gd name="T0" fmla="*/ 43 w 92"/>
                <a:gd name="T1" fmla="*/ 162 h 210"/>
                <a:gd name="T2" fmla="*/ 36 w 92"/>
                <a:gd name="T3" fmla="*/ 160 h 210"/>
                <a:gd name="T4" fmla="*/ 23 w 92"/>
                <a:gd name="T5" fmla="*/ 155 h 210"/>
                <a:gd name="T6" fmla="*/ 12 w 92"/>
                <a:gd name="T7" fmla="*/ 141 h 210"/>
                <a:gd name="T8" fmla="*/ 12 w 92"/>
                <a:gd name="T9" fmla="*/ 129 h 210"/>
                <a:gd name="T10" fmla="*/ 23 w 92"/>
                <a:gd name="T11" fmla="*/ 132 h 210"/>
                <a:gd name="T12" fmla="*/ 38 w 92"/>
                <a:gd name="T13" fmla="*/ 145 h 210"/>
                <a:gd name="T14" fmla="*/ 43 w 92"/>
                <a:gd name="T15" fmla="*/ 108 h 210"/>
                <a:gd name="T16" fmla="*/ 35 w 92"/>
                <a:gd name="T17" fmla="*/ 106 h 210"/>
                <a:gd name="T18" fmla="*/ 20 w 92"/>
                <a:gd name="T19" fmla="*/ 101 h 210"/>
                <a:gd name="T20" fmla="*/ 7 w 92"/>
                <a:gd name="T21" fmla="*/ 83 h 210"/>
                <a:gd name="T22" fmla="*/ 7 w 92"/>
                <a:gd name="T23" fmla="*/ 70 h 210"/>
                <a:gd name="T24" fmla="*/ 17 w 92"/>
                <a:gd name="T25" fmla="*/ 71 h 210"/>
                <a:gd name="T26" fmla="*/ 31 w 92"/>
                <a:gd name="T27" fmla="*/ 81 h 210"/>
                <a:gd name="T28" fmla="*/ 43 w 92"/>
                <a:gd name="T29" fmla="*/ 105 h 210"/>
                <a:gd name="T30" fmla="*/ 40 w 92"/>
                <a:gd name="T31" fmla="*/ 43 h 210"/>
                <a:gd name="T32" fmla="*/ 26 w 92"/>
                <a:gd name="T33" fmla="*/ 39 h 210"/>
                <a:gd name="T34" fmla="*/ 8 w 92"/>
                <a:gd name="T35" fmla="*/ 27 h 210"/>
                <a:gd name="T36" fmla="*/ 0 w 92"/>
                <a:gd name="T37" fmla="*/ 0 h 210"/>
                <a:gd name="T38" fmla="*/ 7 w 92"/>
                <a:gd name="T39" fmla="*/ 0 h 210"/>
                <a:gd name="T40" fmla="*/ 23 w 92"/>
                <a:gd name="T41" fmla="*/ 5 h 210"/>
                <a:gd name="T42" fmla="*/ 39 w 92"/>
                <a:gd name="T43" fmla="*/ 23 h 210"/>
                <a:gd name="T44" fmla="*/ 46 w 92"/>
                <a:gd name="T45" fmla="*/ 38 h 210"/>
                <a:gd name="T46" fmla="*/ 51 w 92"/>
                <a:gd name="T47" fmla="*/ 24 h 210"/>
                <a:gd name="T48" fmla="*/ 66 w 92"/>
                <a:gd name="T49" fmla="*/ 8 h 210"/>
                <a:gd name="T50" fmla="*/ 92 w 92"/>
                <a:gd name="T51" fmla="*/ 0 h 210"/>
                <a:gd name="T52" fmla="*/ 90 w 92"/>
                <a:gd name="T53" fmla="*/ 8 h 210"/>
                <a:gd name="T54" fmla="*/ 82 w 92"/>
                <a:gd name="T55" fmla="*/ 25 h 210"/>
                <a:gd name="T56" fmla="*/ 63 w 92"/>
                <a:gd name="T57" fmla="*/ 40 h 210"/>
                <a:gd name="T58" fmla="*/ 49 w 92"/>
                <a:gd name="T59" fmla="*/ 124 h 210"/>
                <a:gd name="T60" fmla="*/ 50 w 92"/>
                <a:gd name="T61" fmla="*/ 116 h 210"/>
                <a:gd name="T62" fmla="*/ 59 w 92"/>
                <a:gd name="T63" fmla="*/ 100 h 210"/>
                <a:gd name="T64" fmla="*/ 81 w 92"/>
                <a:gd name="T65" fmla="*/ 92 h 210"/>
                <a:gd name="T66" fmla="*/ 80 w 92"/>
                <a:gd name="T67" fmla="*/ 98 h 210"/>
                <a:gd name="T68" fmla="*/ 73 w 92"/>
                <a:gd name="T69" fmla="*/ 114 h 210"/>
                <a:gd name="T70" fmla="*/ 59 w 92"/>
                <a:gd name="T71" fmla="*/ 127 h 210"/>
                <a:gd name="T72" fmla="*/ 49 w 92"/>
                <a:gd name="T7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2" h="210">
                  <a:moveTo>
                    <a:pt x="43" y="210"/>
                  </a:moveTo>
                  <a:lnTo>
                    <a:pt x="43" y="162"/>
                  </a:lnTo>
                  <a:lnTo>
                    <a:pt x="40" y="162"/>
                  </a:lnTo>
                  <a:lnTo>
                    <a:pt x="36" y="160"/>
                  </a:lnTo>
                  <a:lnTo>
                    <a:pt x="30" y="159"/>
                  </a:lnTo>
                  <a:lnTo>
                    <a:pt x="23" y="155"/>
                  </a:lnTo>
                  <a:lnTo>
                    <a:pt x="16" y="150"/>
                  </a:lnTo>
                  <a:lnTo>
                    <a:pt x="12" y="141"/>
                  </a:lnTo>
                  <a:lnTo>
                    <a:pt x="11" y="129"/>
                  </a:lnTo>
                  <a:lnTo>
                    <a:pt x="12" y="129"/>
                  </a:lnTo>
                  <a:lnTo>
                    <a:pt x="16" y="129"/>
                  </a:lnTo>
                  <a:lnTo>
                    <a:pt x="23" y="132"/>
                  </a:lnTo>
                  <a:lnTo>
                    <a:pt x="31" y="137"/>
                  </a:lnTo>
                  <a:lnTo>
                    <a:pt x="38" y="145"/>
                  </a:lnTo>
                  <a:lnTo>
                    <a:pt x="43" y="159"/>
                  </a:lnTo>
                  <a:lnTo>
                    <a:pt x="43" y="108"/>
                  </a:lnTo>
                  <a:lnTo>
                    <a:pt x="40" y="108"/>
                  </a:lnTo>
                  <a:lnTo>
                    <a:pt x="35" y="106"/>
                  </a:lnTo>
                  <a:lnTo>
                    <a:pt x="28" y="105"/>
                  </a:lnTo>
                  <a:lnTo>
                    <a:pt x="20" y="101"/>
                  </a:lnTo>
                  <a:lnTo>
                    <a:pt x="12" y="94"/>
                  </a:lnTo>
                  <a:lnTo>
                    <a:pt x="7" y="83"/>
                  </a:lnTo>
                  <a:lnTo>
                    <a:pt x="5" y="70"/>
                  </a:lnTo>
                  <a:lnTo>
                    <a:pt x="7" y="70"/>
                  </a:lnTo>
                  <a:lnTo>
                    <a:pt x="11" y="70"/>
                  </a:lnTo>
                  <a:lnTo>
                    <a:pt x="17" y="71"/>
                  </a:lnTo>
                  <a:lnTo>
                    <a:pt x="24" y="74"/>
                  </a:lnTo>
                  <a:lnTo>
                    <a:pt x="31" y="81"/>
                  </a:lnTo>
                  <a:lnTo>
                    <a:pt x="38" y="90"/>
                  </a:lnTo>
                  <a:lnTo>
                    <a:pt x="43" y="105"/>
                  </a:lnTo>
                  <a:lnTo>
                    <a:pt x="43" y="43"/>
                  </a:lnTo>
                  <a:lnTo>
                    <a:pt x="40" y="43"/>
                  </a:lnTo>
                  <a:lnTo>
                    <a:pt x="34" y="42"/>
                  </a:lnTo>
                  <a:lnTo>
                    <a:pt x="26" y="39"/>
                  </a:lnTo>
                  <a:lnTo>
                    <a:pt x="16" y="35"/>
                  </a:lnTo>
                  <a:lnTo>
                    <a:pt x="8" y="27"/>
                  </a:lnTo>
                  <a:lnTo>
                    <a:pt x="1" y="16"/>
                  </a:lnTo>
                  <a:lnTo>
                    <a:pt x="0" y="0"/>
                  </a:lnTo>
                  <a:lnTo>
                    <a:pt x="1" y="0"/>
                  </a:lnTo>
                  <a:lnTo>
                    <a:pt x="7" y="0"/>
                  </a:lnTo>
                  <a:lnTo>
                    <a:pt x="13" y="1"/>
                  </a:lnTo>
                  <a:lnTo>
                    <a:pt x="23" y="5"/>
                  </a:lnTo>
                  <a:lnTo>
                    <a:pt x="31" y="12"/>
                  </a:lnTo>
                  <a:lnTo>
                    <a:pt x="39" y="23"/>
                  </a:lnTo>
                  <a:lnTo>
                    <a:pt x="46" y="40"/>
                  </a:lnTo>
                  <a:lnTo>
                    <a:pt x="46" y="38"/>
                  </a:lnTo>
                  <a:lnTo>
                    <a:pt x="49" y="32"/>
                  </a:lnTo>
                  <a:lnTo>
                    <a:pt x="51" y="24"/>
                  </a:lnTo>
                  <a:lnTo>
                    <a:pt x="58" y="15"/>
                  </a:lnTo>
                  <a:lnTo>
                    <a:pt x="66" y="8"/>
                  </a:lnTo>
                  <a:lnTo>
                    <a:pt x="77" y="1"/>
                  </a:lnTo>
                  <a:lnTo>
                    <a:pt x="92" y="0"/>
                  </a:lnTo>
                  <a:lnTo>
                    <a:pt x="92" y="1"/>
                  </a:lnTo>
                  <a:lnTo>
                    <a:pt x="90" y="8"/>
                  </a:lnTo>
                  <a:lnTo>
                    <a:pt x="88" y="16"/>
                  </a:lnTo>
                  <a:lnTo>
                    <a:pt x="82" y="25"/>
                  </a:lnTo>
                  <a:lnTo>
                    <a:pt x="74" y="34"/>
                  </a:lnTo>
                  <a:lnTo>
                    <a:pt x="63" y="40"/>
                  </a:lnTo>
                  <a:lnTo>
                    <a:pt x="49" y="43"/>
                  </a:lnTo>
                  <a:lnTo>
                    <a:pt x="49" y="124"/>
                  </a:lnTo>
                  <a:lnTo>
                    <a:pt x="49" y="121"/>
                  </a:lnTo>
                  <a:lnTo>
                    <a:pt x="50" y="116"/>
                  </a:lnTo>
                  <a:lnTo>
                    <a:pt x="53" y="108"/>
                  </a:lnTo>
                  <a:lnTo>
                    <a:pt x="59" y="100"/>
                  </a:lnTo>
                  <a:lnTo>
                    <a:pt x="67" y="94"/>
                  </a:lnTo>
                  <a:lnTo>
                    <a:pt x="81" y="92"/>
                  </a:lnTo>
                  <a:lnTo>
                    <a:pt x="81" y="93"/>
                  </a:lnTo>
                  <a:lnTo>
                    <a:pt x="80" y="98"/>
                  </a:lnTo>
                  <a:lnTo>
                    <a:pt x="77" y="106"/>
                  </a:lnTo>
                  <a:lnTo>
                    <a:pt x="73" y="114"/>
                  </a:lnTo>
                  <a:lnTo>
                    <a:pt x="67" y="121"/>
                  </a:lnTo>
                  <a:lnTo>
                    <a:pt x="59" y="127"/>
                  </a:lnTo>
                  <a:lnTo>
                    <a:pt x="49" y="129"/>
                  </a:lnTo>
                  <a:lnTo>
                    <a:pt x="49" y="210"/>
                  </a:lnTo>
                  <a:lnTo>
                    <a:pt x="43" y="210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0" name="Freeform 16"/>
            <p:cNvSpPr>
              <a:spLocks/>
            </p:cNvSpPr>
            <p:nvPr/>
          </p:nvSpPr>
          <p:spPr bwMode="gray">
            <a:xfrm>
              <a:off x="1566" y="297"/>
              <a:ext cx="128" cy="292"/>
            </a:xfrm>
            <a:custGeom>
              <a:avLst/>
              <a:gdLst>
                <a:gd name="T0" fmla="*/ 61 w 128"/>
                <a:gd name="T1" fmla="*/ 225 h 292"/>
                <a:gd name="T2" fmla="*/ 54 w 128"/>
                <a:gd name="T3" fmla="*/ 225 h 292"/>
                <a:gd name="T4" fmla="*/ 38 w 128"/>
                <a:gd name="T5" fmla="*/ 219 h 292"/>
                <a:gd name="T6" fmla="*/ 23 w 128"/>
                <a:gd name="T7" fmla="*/ 206 h 292"/>
                <a:gd name="T8" fmla="*/ 15 w 128"/>
                <a:gd name="T9" fmla="*/ 180 h 292"/>
                <a:gd name="T10" fmla="*/ 23 w 128"/>
                <a:gd name="T11" fmla="*/ 180 h 292"/>
                <a:gd name="T12" fmla="*/ 38 w 128"/>
                <a:gd name="T13" fmla="*/ 186 h 292"/>
                <a:gd name="T14" fmla="*/ 54 w 128"/>
                <a:gd name="T15" fmla="*/ 205 h 292"/>
                <a:gd name="T16" fmla="*/ 61 w 128"/>
                <a:gd name="T17" fmla="*/ 151 h 292"/>
                <a:gd name="T18" fmla="*/ 52 w 128"/>
                <a:gd name="T19" fmla="*/ 149 h 292"/>
                <a:gd name="T20" fmla="*/ 34 w 128"/>
                <a:gd name="T21" fmla="*/ 144 h 292"/>
                <a:gd name="T22" fmla="*/ 16 w 128"/>
                <a:gd name="T23" fmla="*/ 128 h 292"/>
                <a:gd name="T24" fmla="*/ 8 w 128"/>
                <a:gd name="T25" fmla="*/ 98 h 292"/>
                <a:gd name="T26" fmla="*/ 15 w 128"/>
                <a:gd name="T27" fmla="*/ 97 h 292"/>
                <a:gd name="T28" fmla="*/ 29 w 128"/>
                <a:gd name="T29" fmla="*/ 101 h 292"/>
                <a:gd name="T30" fmla="*/ 47 w 128"/>
                <a:gd name="T31" fmla="*/ 116 h 292"/>
                <a:gd name="T32" fmla="*/ 61 w 128"/>
                <a:gd name="T33" fmla="*/ 147 h 292"/>
                <a:gd name="T34" fmla="*/ 58 w 128"/>
                <a:gd name="T35" fmla="*/ 60 h 292"/>
                <a:gd name="T36" fmla="*/ 44 w 128"/>
                <a:gd name="T37" fmla="*/ 58 h 292"/>
                <a:gd name="T38" fmla="*/ 25 w 128"/>
                <a:gd name="T39" fmla="*/ 50 h 292"/>
                <a:gd name="T40" fmla="*/ 8 w 128"/>
                <a:gd name="T41" fmla="*/ 32 h 292"/>
                <a:gd name="T42" fmla="*/ 0 w 128"/>
                <a:gd name="T43" fmla="*/ 0 h 292"/>
                <a:gd name="T44" fmla="*/ 8 w 128"/>
                <a:gd name="T45" fmla="*/ 0 h 292"/>
                <a:gd name="T46" fmla="*/ 27 w 128"/>
                <a:gd name="T47" fmla="*/ 5 h 292"/>
                <a:gd name="T48" fmla="*/ 48 w 128"/>
                <a:gd name="T49" fmla="*/ 21 h 292"/>
                <a:gd name="T50" fmla="*/ 65 w 128"/>
                <a:gd name="T51" fmla="*/ 56 h 292"/>
                <a:gd name="T52" fmla="*/ 66 w 128"/>
                <a:gd name="T53" fmla="*/ 48 h 292"/>
                <a:gd name="T54" fmla="*/ 77 w 128"/>
                <a:gd name="T55" fmla="*/ 28 h 292"/>
                <a:gd name="T56" fmla="*/ 96 w 128"/>
                <a:gd name="T57" fmla="*/ 9 h 292"/>
                <a:gd name="T58" fmla="*/ 128 w 128"/>
                <a:gd name="T59" fmla="*/ 0 h 292"/>
                <a:gd name="T60" fmla="*/ 127 w 128"/>
                <a:gd name="T61" fmla="*/ 9 h 292"/>
                <a:gd name="T62" fmla="*/ 119 w 128"/>
                <a:gd name="T63" fmla="*/ 31 h 292"/>
                <a:gd name="T64" fmla="*/ 101 w 128"/>
                <a:gd name="T65" fmla="*/ 51 h 292"/>
                <a:gd name="T66" fmla="*/ 67 w 128"/>
                <a:gd name="T67" fmla="*/ 60 h 292"/>
                <a:gd name="T68" fmla="*/ 69 w 128"/>
                <a:gd name="T69" fmla="*/ 170 h 292"/>
                <a:gd name="T70" fmla="*/ 73 w 128"/>
                <a:gd name="T71" fmla="*/ 155 h 292"/>
                <a:gd name="T72" fmla="*/ 86 w 128"/>
                <a:gd name="T73" fmla="*/ 136 h 292"/>
                <a:gd name="T74" fmla="*/ 113 w 128"/>
                <a:gd name="T75" fmla="*/ 128 h 292"/>
                <a:gd name="T76" fmla="*/ 112 w 128"/>
                <a:gd name="T77" fmla="*/ 136 h 292"/>
                <a:gd name="T78" fmla="*/ 105 w 128"/>
                <a:gd name="T79" fmla="*/ 153 h 292"/>
                <a:gd name="T80" fmla="*/ 92 w 128"/>
                <a:gd name="T81" fmla="*/ 172 h 292"/>
                <a:gd name="T82" fmla="*/ 67 w 128"/>
                <a:gd name="T83" fmla="*/ 180 h 292"/>
                <a:gd name="T84" fmla="*/ 61 w 128"/>
                <a:gd name="T85" fmla="*/ 292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8" h="292">
                  <a:moveTo>
                    <a:pt x="61" y="292"/>
                  </a:moveTo>
                  <a:lnTo>
                    <a:pt x="61" y="225"/>
                  </a:lnTo>
                  <a:lnTo>
                    <a:pt x="58" y="225"/>
                  </a:lnTo>
                  <a:lnTo>
                    <a:pt x="54" y="225"/>
                  </a:lnTo>
                  <a:lnTo>
                    <a:pt x="46" y="222"/>
                  </a:lnTo>
                  <a:lnTo>
                    <a:pt x="38" y="219"/>
                  </a:lnTo>
                  <a:lnTo>
                    <a:pt x="29" y="214"/>
                  </a:lnTo>
                  <a:lnTo>
                    <a:pt x="23" y="206"/>
                  </a:lnTo>
                  <a:lnTo>
                    <a:pt x="17" y="195"/>
                  </a:lnTo>
                  <a:lnTo>
                    <a:pt x="15" y="180"/>
                  </a:lnTo>
                  <a:lnTo>
                    <a:pt x="17" y="180"/>
                  </a:lnTo>
                  <a:lnTo>
                    <a:pt x="23" y="180"/>
                  </a:lnTo>
                  <a:lnTo>
                    <a:pt x="29" y="182"/>
                  </a:lnTo>
                  <a:lnTo>
                    <a:pt x="38" y="186"/>
                  </a:lnTo>
                  <a:lnTo>
                    <a:pt x="47" y="194"/>
                  </a:lnTo>
                  <a:lnTo>
                    <a:pt x="54" y="205"/>
                  </a:lnTo>
                  <a:lnTo>
                    <a:pt x="61" y="221"/>
                  </a:lnTo>
                  <a:lnTo>
                    <a:pt x="61" y="151"/>
                  </a:lnTo>
                  <a:lnTo>
                    <a:pt x="58" y="149"/>
                  </a:lnTo>
                  <a:lnTo>
                    <a:pt x="52" y="149"/>
                  </a:lnTo>
                  <a:lnTo>
                    <a:pt x="44" y="147"/>
                  </a:lnTo>
                  <a:lnTo>
                    <a:pt x="34" y="144"/>
                  </a:lnTo>
                  <a:lnTo>
                    <a:pt x="24" y="137"/>
                  </a:lnTo>
                  <a:lnTo>
                    <a:pt x="16" y="128"/>
                  </a:lnTo>
                  <a:lnTo>
                    <a:pt x="11" y="114"/>
                  </a:lnTo>
                  <a:lnTo>
                    <a:pt x="8" y="98"/>
                  </a:lnTo>
                  <a:lnTo>
                    <a:pt x="9" y="97"/>
                  </a:lnTo>
                  <a:lnTo>
                    <a:pt x="15" y="97"/>
                  </a:lnTo>
                  <a:lnTo>
                    <a:pt x="21" y="98"/>
                  </a:lnTo>
                  <a:lnTo>
                    <a:pt x="29" y="101"/>
                  </a:lnTo>
                  <a:lnTo>
                    <a:pt x="39" y="106"/>
                  </a:lnTo>
                  <a:lnTo>
                    <a:pt x="47" y="116"/>
                  </a:lnTo>
                  <a:lnTo>
                    <a:pt x="55" y="128"/>
                  </a:lnTo>
                  <a:lnTo>
                    <a:pt x="61" y="147"/>
                  </a:lnTo>
                  <a:lnTo>
                    <a:pt x="61" y="60"/>
                  </a:lnTo>
                  <a:lnTo>
                    <a:pt x="58" y="60"/>
                  </a:lnTo>
                  <a:lnTo>
                    <a:pt x="52" y="59"/>
                  </a:lnTo>
                  <a:lnTo>
                    <a:pt x="44" y="58"/>
                  </a:lnTo>
                  <a:lnTo>
                    <a:pt x="35" y="55"/>
                  </a:lnTo>
                  <a:lnTo>
                    <a:pt x="25" y="50"/>
                  </a:lnTo>
                  <a:lnTo>
                    <a:pt x="16" y="43"/>
                  </a:lnTo>
                  <a:lnTo>
                    <a:pt x="8" y="32"/>
                  </a:lnTo>
                  <a:lnTo>
                    <a:pt x="3" y="19"/>
                  </a:lnTo>
                  <a:lnTo>
                    <a:pt x="0" y="0"/>
                  </a:lnTo>
                  <a:lnTo>
                    <a:pt x="3" y="0"/>
                  </a:lnTo>
                  <a:lnTo>
                    <a:pt x="8" y="0"/>
                  </a:lnTo>
                  <a:lnTo>
                    <a:pt x="16" y="1"/>
                  </a:lnTo>
                  <a:lnTo>
                    <a:pt x="27" y="5"/>
                  </a:lnTo>
                  <a:lnTo>
                    <a:pt x="38" y="10"/>
                  </a:lnTo>
                  <a:lnTo>
                    <a:pt x="48" y="21"/>
                  </a:lnTo>
                  <a:lnTo>
                    <a:pt x="56" y="36"/>
                  </a:lnTo>
                  <a:lnTo>
                    <a:pt x="65" y="56"/>
                  </a:lnTo>
                  <a:lnTo>
                    <a:pt x="65" y="54"/>
                  </a:lnTo>
                  <a:lnTo>
                    <a:pt x="66" y="48"/>
                  </a:lnTo>
                  <a:lnTo>
                    <a:pt x="70" y="39"/>
                  </a:lnTo>
                  <a:lnTo>
                    <a:pt x="77" y="28"/>
                  </a:lnTo>
                  <a:lnTo>
                    <a:pt x="85" y="19"/>
                  </a:lnTo>
                  <a:lnTo>
                    <a:pt x="96" y="9"/>
                  </a:lnTo>
                  <a:lnTo>
                    <a:pt x="110" y="2"/>
                  </a:lnTo>
                  <a:lnTo>
                    <a:pt x="128" y="0"/>
                  </a:lnTo>
                  <a:lnTo>
                    <a:pt x="128" y="2"/>
                  </a:lnTo>
                  <a:lnTo>
                    <a:pt x="127" y="9"/>
                  </a:lnTo>
                  <a:lnTo>
                    <a:pt x="124" y="19"/>
                  </a:lnTo>
                  <a:lnTo>
                    <a:pt x="119" y="31"/>
                  </a:lnTo>
                  <a:lnTo>
                    <a:pt x="112" y="41"/>
                  </a:lnTo>
                  <a:lnTo>
                    <a:pt x="101" y="51"/>
                  </a:lnTo>
                  <a:lnTo>
                    <a:pt x="86" y="58"/>
                  </a:lnTo>
                  <a:lnTo>
                    <a:pt x="67" y="60"/>
                  </a:lnTo>
                  <a:lnTo>
                    <a:pt x="67" y="172"/>
                  </a:lnTo>
                  <a:lnTo>
                    <a:pt x="69" y="170"/>
                  </a:lnTo>
                  <a:lnTo>
                    <a:pt x="70" y="164"/>
                  </a:lnTo>
                  <a:lnTo>
                    <a:pt x="73" y="155"/>
                  </a:lnTo>
                  <a:lnTo>
                    <a:pt x="78" y="145"/>
                  </a:lnTo>
                  <a:lnTo>
                    <a:pt x="86" y="136"/>
                  </a:lnTo>
                  <a:lnTo>
                    <a:pt x="97" y="130"/>
                  </a:lnTo>
                  <a:lnTo>
                    <a:pt x="113" y="128"/>
                  </a:lnTo>
                  <a:lnTo>
                    <a:pt x="113" y="130"/>
                  </a:lnTo>
                  <a:lnTo>
                    <a:pt x="112" y="136"/>
                  </a:lnTo>
                  <a:lnTo>
                    <a:pt x="109" y="144"/>
                  </a:lnTo>
                  <a:lnTo>
                    <a:pt x="105" y="153"/>
                  </a:lnTo>
                  <a:lnTo>
                    <a:pt x="100" y="163"/>
                  </a:lnTo>
                  <a:lnTo>
                    <a:pt x="92" y="172"/>
                  </a:lnTo>
                  <a:lnTo>
                    <a:pt x="82" y="178"/>
                  </a:lnTo>
                  <a:lnTo>
                    <a:pt x="67" y="180"/>
                  </a:lnTo>
                  <a:lnTo>
                    <a:pt x="67" y="292"/>
                  </a:lnTo>
                  <a:lnTo>
                    <a:pt x="61" y="292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1" name="Freeform 17"/>
            <p:cNvSpPr>
              <a:spLocks/>
            </p:cNvSpPr>
            <p:nvPr/>
          </p:nvSpPr>
          <p:spPr bwMode="gray">
            <a:xfrm>
              <a:off x="2596" y="332"/>
              <a:ext cx="68" cy="257"/>
            </a:xfrm>
            <a:custGeom>
              <a:avLst/>
              <a:gdLst>
                <a:gd name="T0" fmla="*/ 31 w 68"/>
                <a:gd name="T1" fmla="*/ 164 h 257"/>
                <a:gd name="T2" fmla="*/ 23 w 68"/>
                <a:gd name="T3" fmla="*/ 163 h 257"/>
                <a:gd name="T4" fmla="*/ 8 w 68"/>
                <a:gd name="T5" fmla="*/ 155 h 257"/>
                <a:gd name="T6" fmla="*/ 0 w 68"/>
                <a:gd name="T7" fmla="*/ 132 h 257"/>
                <a:gd name="T8" fmla="*/ 7 w 68"/>
                <a:gd name="T9" fmla="*/ 132 h 257"/>
                <a:gd name="T10" fmla="*/ 22 w 68"/>
                <a:gd name="T11" fmla="*/ 139 h 257"/>
                <a:gd name="T12" fmla="*/ 31 w 68"/>
                <a:gd name="T13" fmla="*/ 160 h 257"/>
                <a:gd name="T14" fmla="*/ 29 w 68"/>
                <a:gd name="T15" fmla="*/ 101 h 257"/>
                <a:gd name="T16" fmla="*/ 16 w 68"/>
                <a:gd name="T17" fmla="*/ 97 h 257"/>
                <a:gd name="T18" fmla="*/ 3 w 68"/>
                <a:gd name="T19" fmla="*/ 83 h 257"/>
                <a:gd name="T20" fmla="*/ 3 w 68"/>
                <a:gd name="T21" fmla="*/ 70 h 257"/>
                <a:gd name="T22" fmla="*/ 15 w 68"/>
                <a:gd name="T23" fmla="*/ 74 h 257"/>
                <a:gd name="T24" fmla="*/ 27 w 68"/>
                <a:gd name="T25" fmla="*/ 86 h 257"/>
                <a:gd name="T26" fmla="*/ 31 w 68"/>
                <a:gd name="T27" fmla="*/ 31 h 257"/>
                <a:gd name="T28" fmla="*/ 33 w 68"/>
                <a:gd name="T29" fmla="*/ 23 h 257"/>
                <a:gd name="T30" fmla="*/ 41 w 68"/>
                <a:gd name="T31" fmla="*/ 8 h 257"/>
                <a:gd name="T32" fmla="*/ 62 w 68"/>
                <a:gd name="T33" fmla="*/ 0 h 257"/>
                <a:gd name="T34" fmla="*/ 61 w 68"/>
                <a:gd name="T35" fmla="*/ 8 h 257"/>
                <a:gd name="T36" fmla="*/ 53 w 68"/>
                <a:gd name="T37" fmla="*/ 23 h 257"/>
                <a:gd name="T38" fmla="*/ 35 w 68"/>
                <a:gd name="T39" fmla="*/ 31 h 257"/>
                <a:gd name="T40" fmla="*/ 35 w 68"/>
                <a:gd name="T41" fmla="*/ 75 h 257"/>
                <a:gd name="T42" fmla="*/ 39 w 68"/>
                <a:gd name="T43" fmla="*/ 62 h 257"/>
                <a:gd name="T44" fmla="*/ 54 w 68"/>
                <a:gd name="T45" fmla="*/ 48 h 257"/>
                <a:gd name="T46" fmla="*/ 68 w 68"/>
                <a:gd name="T47" fmla="*/ 48 h 257"/>
                <a:gd name="T48" fmla="*/ 66 w 68"/>
                <a:gd name="T49" fmla="*/ 59 h 257"/>
                <a:gd name="T50" fmla="*/ 58 w 68"/>
                <a:gd name="T51" fmla="*/ 72 h 257"/>
                <a:gd name="T52" fmla="*/ 35 w 68"/>
                <a:gd name="T53" fmla="*/ 82 h 257"/>
                <a:gd name="T54" fmla="*/ 35 w 68"/>
                <a:gd name="T55" fmla="*/ 143 h 257"/>
                <a:gd name="T56" fmla="*/ 38 w 68"/>
                <a:gd name="T57" fmla="*/ 132 h 257"/>
                <a:gd name="T58" fmla="*/ 49 w 68"/>
                <a:gd name="T59" fmla="*/ 122 h 257"/>
                <a:gd name="T60" fmla="*/ 60 w 68"/>
                <a:gd name="T61" fmla="*/ 122 h 257"/>
                <a:gd name="T62" fmla="*/ 58 w 68"/>
                <a:gd name="T63" fmla="*/ 133 h 257"/>
                <a:gd name="T64" fmla="*/ 47 w 68"/>
                <a:gd name="T65" fmla="*/ 144 h 257"/>
                <a:gd name="T66" fmla="*/ 35 w 68"/>
                <a:gd name="T67" fmla="*/ 257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" h="257">
                  <a:moveTo>
                    <a:pt x="31" y="257"/>
                  </a:moveTo>
                  <a:lnTo>
                    <a:pt x="31" y="164"/>
                  </a:lnTo>
                  <a:lnTo>
                    <a:pt x="29" y="163"/>
                  </a:lnTo>
                  <a:lnTo>
                    <a:pt x="23" y="163"/>
                  </a:lnTo>
                  <a:lnTo>
                    <a:pt x="16" y="160"/>
                  </a:lnTo>
                  <a:lnTo>
                    <a:pt x="8" y="155"/>
                  </a:lnTo>
                  <a:lnTo>
                    <a:pt x="3" y="145"/>
                  </a:lnTo>
                  <a:lnTo>
                    <a:pt x="0" y="132"/>
                  </a:lnTo>
                  <a:lnTo>
                    <a:pt x="3" y="132"/>
                  </a:lnTo>
                  <a:lnTo>
                    <a:pt x="7" y="132"/>
                  </a:lnTo>
                  <a:lnTo>
                    <a:pt x="15" y="135"/>
                  </a:lnTo>
                  <a:lnTo>
                    <a:pt x="22" y="139"/>
                  </a:lnTo>
                  <a:lnTo>
                    <a:pt x="27" y="147"/>
                  </a:lnTo>
                  <a:lnTo>
                    <a:pt x="31" y="160"/>
                  </a:lnTo>
                  <a:lnTo>
                    <a:pt x="31" y="101"/>
                  </a:lnTo>
                  <a:lnTo>
                    <a:pt x="29" y="101"/>
                  </a:lnTo>
                  <a:lnTo>
                    <a:pt x="23" y="99"/>
                  </a:lnTo>
                  <a:lnTo>
                    <a:pt x="16" y="97"/>
                  </a:lnTo>
                  <a:lnTo>
                    <a:pt x="8" y="91"/>
                  </a:lnTo>
                  <a:lnTo>
                    <a:pt x="3" y="83"/>
                  </a:lnTo>
                  <a:lnTo>
                    <a:pt x="0" y="70"/>
                  </a:lnTo>
                  <a:lnTo>
                    <a:pt x="3" y="70"/>
                  </a:lnTo>
                  <a:lnTo>
                    <a:pt x="7" y="71"/>
                  </a:lnTo>
                  <a:lnTo>
                    <a:pt x="15" y="74"/>
                  </a:lnTo>
                  <a:lnTo>
                    <a:pt x="22" y="78"/>
                  </a:lnTo>
                  <a:lnTo>
                    <a:pt x="27" y="86"/>
                  </a:lnTo>
                  <a:lnTo>
                    <a:pt x="31" y="97"/>
                  </a:lnTo>
                  <a:lnTo>
                    <a:pt x="31" y="31"/>
                  </a:lnTo>
                  <a:lnTo>
                    <a:pt x="31" y="28"/>
                  </a:lnTo>
                  <a:lnTo>
                    <a:pt x="33" y="23"/>
                  </a:lnTo>
                  <a:lnTo>
                    <a:pt x="35" y="15"/>
                  </a:lnTo>
                  <a:lnTo>
                    <a:pt x="41" y="8"/>
                  </a:lnTo>
                  <a:lnTo>
                    <a:pt x="50" y="2"/>
                  </a:lnTo>
                  <a:lnTo>
                    <a:pt x="62" y="0"/>
                  </a:lnTo>
                  <a:lnTo>
                    <a:pt x="62" y="2"/>
                  </a:lnTo>
                  <a:lnTo>
                    <a:pt x="61" y="8"/>
                  </a:lnTo>
                  <a:lnTo>
                    <a:pt x="58" y="15"/>
                  </a:lnTo>
                  <a:lnTo>
                    <a:pt x="53" y="23"/>
                  </a:lnTo>
                  <a:lnTo>
                    <a:pt x="46" y="28"/>
                  </a:lnTo>
                  <a:lnTo>
                    <a:pt x="35" y="31"/>
                  </a:lnTo>
                  <a:lnTo>
                    <a:pt x="35" y="78"/>
                  </a:lnTo>
                  <a:lnTo>
                    <a:pt x="35" y="75"/>
                  </a:lnTo>
                  <a:lnTo>
                    <a:pt x="37" y="70"/>
                  </a:lnTo>
                  <a:lnTo>
                    <a:pt x="39" y="62"/>
                  </a:lnTo>
                  <a:lnTo>
                    <a:pt x="45" y="55"/>
                  </a:lnTo>
                  <a:lnTo>
                    <a:pt x="54" y="48"/>
                  </a:lnTo>
                  <a:lnTo>
                    <a:pt x="66" y="47"/>
                  </a:lnTo>
                  <a:lnTo>
                    <a:pt x="68" y="48"/>
                  </a:lnTo>
                  <a:lnTo>
                    <a:pt x="68" y="52"/>
                  </a:lnTo>
                  <a:lnTo>
                    <a:pt x="66" y="59"/>
                  </a:lnTo>
                  <a:lnTo>
                    <a:pt x="64" y="66"/>
                  </a:lnTo>
                  <a:lnTo>
                    <a:pt x="58" y="72"/>
                  </a:lnTo>
                  <a:lnTo>
                    <a:pt x="50" y="78"/>
                  </a:lnTo>
                  <a:lnTo>
                    <a:pt x="35" y="82"/>
                  </a:lnTo>
                  <a:lnTo>
                    <a:pt x="35" y="144"/>
                  </a:lnTo>
                  <a:lnTo>
                    <a:pt x="35" y="143"/>
                  </a:lnTo>
                  <a:lnTo>
                    <a:pt x="37" y="139"/>
                  </a:lnTo>
                  <a:lnTo>
                    <a:pt x="38" y="132"/>
                  </a:lnTo>
                  <a:lnTo>
                    <a:pt x="42" y="126"/>
                  </a:lnTo>
                  <a:lnTo>
                    <a:pt x="49" y="122"/>
                  </a:lnTo>
                  <a:lnTo>
                    <a:pt x="58" y="121"/>
                  </a:lnTo>
                  <a:lnTo>
                    <a:pt x="60" y="122"/>
                  </a:lnTo>
                  <a:lnTo>
                    <a:pt x="60" y="126"/>
                  </a:lnTo>
                  <a:lnTo>
                    <a:pt x="58" y="133"/>
                  </a:lnTo>
                  <a:lnTo>
                    <a:pt x="56" y="139"/>
                  </a:lnTo>
                  <a:lnTo>
                    <a:pt x="47" y="144"/>
                  </a:lnTo>
                  <a:lnTo>
                    <a:pt x="35" y="148"/>
                  </a:lnTo>
                  <a:lnTo>
                    <a:pt x="35" y="257"/>
                  </a:lnTo>
                  <a:lnTo>
                    <a:pt x="31" y="257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2" name="Freeform 18"/>
            <p:cNvSpPr>
              <a:spLocks/>
            </p:cNvSpPr>
            <p:nvPr/>
          </p:nvSpPr>
          <p:spPr bwMode="gray">
            <a:xfrm>
              <a:off x="1672" y="164"/>
              <a:ext cx="111" cy="425"/>
            </a:xfrm>
            <a:custGeom>
              <a:avLst/>
              <a:gdLst>
                <a:gd name="T0" fmla="*/ 52 w 111"/>
                <a:gd name="T1" fmla="*/ 272 h 425"/>
                <a:gd name="T2" fmla="*/ 44 w 111"/>
                <a:gd name="T3" fmla="*/ 270 h 425"/>
                <a:gd name="T4" fmla="*/ 26 w 111"/>
                <a:gd name="T5" fmla="*/ 265 h 425"/>
                <a:gd name="T6" fmla="*/ 8 w 111"/>
                <a:gd name="T7" fmla="*/ 249 h 425"/>
                <a:gd name="T8" fmla="*/ 0 w 111"/>
                <a:gd name="T9" fmla="*/ 219 h 425"/>
                <a:gd name="T10" fmla="*/ 8 w 111"/>
                <a:gd name="T11" fmla="*/ 219 h 425"/>
                <a:gd name="T12" fmla="*/ 25 w 111"/>
                <a:gd name="T13" fmla="*/ 223 h 425"/>
                <a:gd name="T14" fmla="*/ 41 w 111"/>
                <a:gd name="T15" fmla="*/ 235 h 425"/>
                <a:gd name="T16" fmla="*/ 52 w 111"/>
                <a:gd name="T17" fmla="*/ 265 h 425"/>
                <a:gd name="T18" fmla="*/ 50 w 111"/>
                <a:gd name="T19" fmla="*/ 168 h 425"/>
                <a:gd name="T20" fmla="*/ 35 w 111"/>
                <a:gd name="T21" fmla="*/ 165 h 425"/>
                <a:gd name="T22" fmla="*/ 17 w 111"/>
                <a:gd name="T23" fmla="*/ 156 h 425"/>
                <a:gd name="T24" fmla="*/ 3 w 111"/>
                <a:gd name="T25" fmla="*/ 134 h 425"/>
                <a:gd name="T26" fmla="*/ 3 w 111"/>
                <a:gd name="T27" fmla="*/ 116 h 425"/>
                <a:gd name="T28" fmla="*/ 19 w 111"/>
                <a:gd name="T29" fmla="*/ 120 h 425"/>
                <a:gd name="T30" fmla="*/ 39 w 111"/>
                <a:gd name="T31" fmla="*/ 133 h 425"/>
                <a:gd name="T32" fmla="*/ 52 w 111"/>
                <a:gd name="T33" fmla="*/ 161 h 425"/>
                <a:gd name="T34" fmla="*/ 53 w 111"/>
                <a:gd name="T35" fmla="*/ 50 h 425"/>
                <a:gd name="T36" fmla="*/ 54 w 111"/>
                <a:gd name="T37" fmla="*/ 36 h 425"/>
                <a:gd name="T38" fmla="*/ 65 w 111"/>
                <a:gd name="T39" fmla="*/ 17 h 425"/>
                <a:gd name="T40" fmla="*/ 87 w 111"/>
                <a:gd name="T41" fmla="*/ 3 h 425"/>
                <a:gd name="T42" fmla="*/ 103 w 111"/>
                <a:gd name="T43" fmla="*/ 3 h 425"/>
                <a:gd name="T44" fmla="*/ 99 w 111"/>
                <a:gd name="T45" fmla="*/ 21 h 425"/>
                <a:gd name="T46" fmla="*/ 84 w 111"/>
                <a:gd name="T47" fmla="*/ 42 h 425"/>
                <a:gd name="T48" fmla="*/ 58 w 111"/>
                <a:gd name="T49" fmla="*/ 52 h 425"/>
                <a:gd name="T50" fmla="*/ 58 w 111"/>
                <a:gd name="T51" fmla="*/ 127 h 425"/>
                <a:gd name="T52" fmla="*/ 61 w 111"/>
                <a:gd name="T53" fmla="*/ 112 h 425"/>
                <a:gd name="T54" fmla="*/ 72 w 111"/>
                <a:gd name="T55" fmla="*/ 94 h 425"/>
                <a:gd name="T56" fmla="*/ 93 w 111"/>
                <a:gd name="T57" fmla="*/ 80 h 425"/>
                <a:gd name="T58" fmla="*/ 111 w 111"/>
                <a:gd name="T59" fmla="*/ 80 h 425"/>
                <a:gd name="T60" fmla="*/ 111 w 111"/>
                <a:gd name="T61" fmla="*/ 91 h 425"/>
                <a:gd name="T62" fmla="*/ 107 w 111"/>
                <a:gd name="T63" fmla="*/ 108 h 425"/>
                <a:gd name="T64" fmla="*/ 91 w 111"/>
                <a:gd name="T65" fmla="*/ 126 h 425"/>
                <a:gd name="T66" fmla="*/ 58 w 111"/>
                <a:gd name="T67" fmla="*/ 135 h 425"/>
                <a:gd name="T68" fmla="*/ 58 w 111"/>
                <a:gd name="T69" fmla="*/ 236 h 425"/>
                <a:gd name="T70" fmla="*/ 61 w 111"/>
                <a:gd name="T71" fmla="*/ 223 h 425"/>
                <a:gd name="T72" fmla="*/ 73 w 111"/>
                <a:gd name="T73" fmla="*/ 208 h 425"/>
                <a:gd name="T74" fmla="*/ 97 w 111"/>
                <a:gd name="T75" fmla="*/ 200 h 425"/>
                <a:gd name="T76" fmla="*/ 99 w 111"/>
                <a:gd name="T77" fmla="*/ 207 h 425"/>
                <a:gd name="T78" fmla="*/ 97 w 111"/>
                <a:gd name="T79" fmla="*/ 220 h 425"/>
                <a:gd name="T80" fmla="*/ 87 w 111"/>
                <a:gd name="T81" fmla="*/ 235 h 425"/>
                <a:gd name="T82" fmla="*/ 58 w 111"/>
                <a:gd name="T83" fmla="*/ 245 h 425"/>
                <a:gd name="T84" fmla="*/ 52 w 111"/>
                <a:gd name="T85" fmla="*/ 425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1" h="425">
                  <a:moveTo>
                    <a:pt x="52" y="425"/>
                  </a:moveTo>
                  <a:lnTo>
                    <a:pt x="52" y="272"/>
                  </a:lnTo>
                  <a:lnTo>
                    <a:pt x="50" y="270"/>
                  </a:lnTo>
                  <a:lnTo>
                    <a:pt x="44" y="270"/>
                  </a:lnTo>
                  <a:lnTo>
                    <a:pt x="35" y="269"/>
                  </a:lnTo>
                  <a:lnTo>
                    <a:pt x="26" y="265"/>
                  </a:lnTo>
                  <a:lnTo>
                    <a:pt x="17" y="258"/>
                  </a:lnTo>
                  <a:lnTo>
                    <a:pt x="8" y="249"/>
                  </a:lnTo>
                  <a:lnTo>
                    <a:pt x="3" y="236"/>
                  </a:lnTo>
                  <a:lnTo>
                    <a:pt x="0" y="219"/>
                  </a:lnTo>
                  <a:lnTo>
                    <a:pt x="3" y="219"/>
                  </a:lnTo>
                  <a:lnTo>
                    <a:pt x="8" y="219"/>
                  </a:lnTo>
                  <a:lnTo>
                    <a:pt x="15" y="220"/>
                  </a:lnTo>
                  <a:lnTo>
                    <a:pt x="25" y="223"/>
                  </a:lnTo>
                  <a:lnTo>
                    <a:pt x="33" y="227"/>
                  </a:lnTo>
                  <a:lnTo>
                    <a:pt x="41" y="235"/>
                  </a:lnTo>
                  <a:lnTo>
                    <a:pt x="48" y="247"/>
                  </a:lnTo>
                  <a:lnTo>
                    <a:pt x="52" y="265"/>
                  </a:lnTo>
                  <a:lnTo>
                    <a:pt x="52" y="168"/>
                  </a:lnTo>
                  <a:lnTo>
                    <a:pt x="50" y="168"/>
                  </a:lnTo>
                  <a:lnTo>
                    <a:pt x="44" y="168"/>
                  </a:lnTo>
                  <a:lnTo>
                    <a:pt x="35" y="165"/>
                  </a:lnTo>
                  <a:lnTo>
                    <a:pt x="26" y="161"/>
                  </a:lnTo>
                  <a:lnTo>
                    <a:pt x="17" y="156"/>
                  </a:lnTo>
                  <a:lnTo>
                    <a:pt x="8" y="146"/>
                  </a:lnTo>
                  <a:lnTo>
                    <a:pt x="3" y="134"/>
                  </a:lnTo>
                  <a:lnTo>
                    <a:pt x="0" y="116"/>
                  </a:lnTo>
                  <a:lnTo>
                    <a:pt x="3" y="116"/>
                  </a:lnTo>
                  <a:lnTo>
                    <a:pt x="10" y="118"/>
                  </a:lnTo>
                  <a:lnTo>
                    <a:pt x="19" y="120"/>
                  </a:lnTo>
                  <a:lnTo>
                    <a:pt x="29" y="125"/>
                  </a:lnTo>
                  <a:lnTo>
                    <a:pt x="39" y="133"/>
                  </a:lnTo>
                  <a:lnTo>
                    <a:pt x="48" y="145"/>
                  </a:lnTo>
                  <a:lnTo>
                    <a:pt x="52" y="161"/>
                  </a:lnTo>
                  <a:lnTo>
                    <a:pt x="52" y="52"/>
                  </a:lnTo>
                  <a:lnTo>
                    <a:pt x="53" y="50"/>
                  </a:lnTo>
                  <a:lnTo>
                    <a:pt x="53" y="44"/>
                  </a:lnTo>
                  <a:lnTo>
                    <a:pt x="54" y="36"/>
                  </a:lnTo>
                  <a:lnTo>
                    <a:pt x="58" y="26"/>
                  </a:lnTo>
                  <a:lnTo>
                    <a:pt x="65" y="17"/>
                  </a:lnTo>
                  <a:lnTo>
                    <a:pt x="75" y="9"/>
                  </a:lnTo>
                  <a:lnTo>
                    <a:pt x="87" y="3"/>
                  </a:lnTo>
                  <a:lnTo>
                    <a:pt x="104" y="0"/>
                  </a:lnTo>
                  <a:lnTo>
                    <a:pt x="103" y="3"/>
                  </a:lnTo>
                  <a:lnTo>
                    <a:pt x="102" y="11"/>
                  </a:lnTo>
                  <a:lnTo>
                    <a:pt x="99" y="21"/>
                  </a:lnTo>
                  <a:lnTo>
                    <a:pt x="92" y="32"/>
                  </a:lnTo>
                  <a:lnTo>
                    <a:pt x="84" y="42"/>
                  </a:lnTo>
                  <a:lnTo>
                    <a:pt x="73" y="49"/>
                  </a:lnTo>
                  <a:lnTo>
                    <a:pt x="58" y="52"/>
                  </a:lnTo>
                  <a:lnTo>
                    <a:pt x="58" y="130"/>
                  </a:lnTo>
                  <a:lnTo>
                    <a:pt x="58" y="127"/>
                  </a:lnTo>
                  <a:lnTo>
                    <a:pt x="60" y="122"/>
                  </a:lnTo>
                  <a:lnTo>
                    <a:pt x="61" y="112"/>
                  </a:lnTo>
                  <a:lnTo>
                    <a:pt x="65" y="103"/>
                  </a:lnTo>
                  <a:lnTo>
                    <a:pt x="72" y="94"/>
                  </a:lnTo>
                  <a:lnTo>
                    <a:pt x="80" y="85"/>
                  </a:lnTo>
                  <a:lnTo>
                    <a:pt x="93" y="80"/>
                  </a:lnTo>
                  <a:lnTo>
                    <a:pt x="110" y="77"/>
                  </a:lnTo>
                  <a:lnTo>
                    <a:pt x="111" y="80"/>
                  </a:lnTo>
                  <a:lnTo>
                    <a:pt x="111" y="84"/>
                  </a:lnTo>
                  <a:lnTo>
                    <a:pt x="111" y="91"/>
                  </a:lnTo>
                  <a:lnTo>
                    <a:pt x="110" y="100"/>
                  </a:lnTo>
                  <a:lnTo>
                    <a:pt x="107" y="108"/>
                  </a:lnTo>
                  <a:lnTo>
                    <a:pt x="100" y="118"/>
                  </a:lnTo>
                  <a:lnTo>
                    <a:pt x="91" y="126"/>
                  </a:lnTo>
                  <a:lnTo>
                    <a:pt x="77" y="133"/>
                  </a:lnTo>
                  <a:lnTo>
                    <a:pt x="58" y="135"/>
                  </a:lnTo>
                  <a:lnTo>
                    <a:pt x="58" y="239"/>
                  </a:lnTo>
                  <a:lnTo>
                    <a:pt x="58" y="236"/>
                  </a:lnTo>
                  <a:lnTo>
                    <a:pt x="60" y="231"/>
                  </a:lnTo>
                  <a:lnTo>
                    <a:pt x="61" y="223"/>
                  </a:lnTo>
                  <a:lnTo>
                    <a:pt x="66" y="215"/>
                  </a:lnTo>
                  <a:lnTo>
                    <a:pt x="73" y="208"/>
                  </a:lnTo>
                  <a:lnTo>
                    <a:pt x="83" y="203"/>
                  </a:lnTo>
                  <a:lnTo>
                    <a:pt x="97" y="200"/>
                  </a:lnTo>
                  <a:lnTo>
                    <a:pt x="97" y="201"/>
                  </a:lnTo>
                  <a:lnTo>
                    <a:pt x="99" y="207"/>
                  </a:lnTo>
                  <a:lnTo>
                    <a:pt x="99" y="212"/>
                  </a:lnTo>
                  <a:lnTo>
                    <a:pt x="97" y="220"/>
                  </a:lnTo>
                  <a:lnTo>
                    <a:pt x="93" y="228"/>
                  </a:lnTo>
                  <a:lnTo>
                    <a:pt x="87" y="235"/>
                  </a:lnTo>
                  <a:lnTo>
                    <a:pt x="75" y="242"/>
                  </a:lnTo>
                  <a:lnTo>
                    <a:pt x="58" y="245"/>
                  </a:lnTo>
                  <a:lnTo>
                    <a:pt x="58" y="425"/>
                  </a:lnTo>
                  <a:lnTo>
                    <a:pt x="52" y="425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3" name="Freeform 19"/>
            <p:cNvSpPr>
              <a:spLocks/>
            </p:cNvSpPr>
            <p:nvPr/>
          </p:nvSpPr>
          <p:spPr bwMode="gray">
            <a:xfrm>
              <a:off x="2065" y="361"/>
              <a:ext cx="100" cy="228"/>
            </a:xfrm>
            <a:custGeom>
              <a:avLst/>
              <a:gdLst>
                <a:gd name="T0" fmla="*/ 52 w 100"/>
                <a:gd name="T1" fmla="*/ 176 h 228"/>
                <a:gd name="T2" fmla="*/ 59 w 100"/>
                <a:gd name="T3" fmla="*/ 176 h 228"/>
                <a:gd name="T4" fmla="*/ 74 w 100"/>
                <a:gd name="T5" fmla="*/ 169 h 228"/>
                <a:gd name="T6" fmla="*/ 86 w 100"/>
                <a:gd name="T7" fmla="*/ 154 h 228"/>
                <a:gd name="T8" fmla="*/ 86 w 100"/>
                <a:gd name="T9" fmla="*/ 141 h 228"/>
                <a:gd name="T10" fmla="*/ 74 w 100"/>
                <a:gd name="T11" fmla="*/ 143 h 228"/>
                <a:gd name="T12" fmla="*/ 58 w 100"/>
                <a:gd name="T13" fmla="*/ 158 h 228"/>
                <a:gd name="T14" fmla="*/ 52 w 100"/>
                <a:gd name="T15" fmla="*/ 118 h 228"/>
                <a:gd name="T16" fmla="*/ 61 w 100"/>
                <a:gd name="T17" fmla="*/ 116 h 228"/>
                <a:gd name="T18" fmla="*/ 78 w 100"/>
                <a:gd name="T19" fmla="*/ 110 h 228"/>
                <a:gd name="T20" fmla="*/ 92 w 100"/>
                <a:gd name="T21" fmla="*/ 92 h 228"/>
                <a:gd name="T22" fmla="*/ 92 w 100"/>
                <a:gd name="T23" fmla="*/ 77 h 228"/>
                <a:gd name="T24" fmla="*/ 81 w 100"/>
                <a:gd name="T25" fmla="*/ 79 h 228"/>
                <a:gd name="T26" fmla="*/ 65 w 100"/>
                <a:gd name="T27" fmla="*/ 88 h 228"/>
                <a:gd name="T28" fmla="*/ 52 w 100"/>
                <a:gd name="T29" fmla="*/ 115 h 228"/>
                <a:gd name="T30" fmla="*/ 55 w 100"/>
                <a:gd name="T31" fmla="*/ 48 h 228"/>
                <a:gd name="T32" fmla="*/ 67 w 100"/>
                <a:gd name="T33" fmla="*/ 45 h 228"/>
                <a:gd name="T34" fmla="*/ 85 w 100"/>
                <a:gd name="T35" fmla="*/ 37 h 228"/>
                <a:gd name="T36" fmla="*/ 97 w 100"/>
                <a:gd name="T37" fmla="*/ 17 h 228"/>
                <a:gd name="T38" fmla="*/ 97 w 100"/>
                <a:gd name="T39" fmla="*/ 0 h 228"/>
                <a:gd name="T40" fmla="*/ 83 w 100"/>
                <a:gd name="T41" fmla="*/ 3 h 228"/>
                <a:gd name="T42" fmla="*/ 65 w 100"/>
                <a:gd name="T43" fmla="*/ 14 h 228"/>
                <a:gd name="T44" fmla="*/ 50 w 100"/>
                <a:gd name="T45" fmla="*/ 45 h 228"/>
                <a:gd name="T46" fmla="*/ 47 w 100"/>
                <a:gd name="T47" fmla="*/ 35 h 228"/>
                <a:gd name="T48" fmla="*/ 38 w 100"/>
                <a:gd name="T49" fmla="*/ 18 h 228"/>
                <a:gd name="T50" fmla="*/ 16 w 100"/>
                <a:gd name="T51" fmla="*/ 3 h 228"/>
                <a:gd name="T52" fmla="*/ 1 w 100"/>
                <a:gd name="T53" fmla="*/ 3 h 228"/>
                <a:gd name="T54" fmla="*/ 5 w 100"/>
                <a:gd name="T55" fmla="*/ 19 h 228"/>
                <a:gd name="T56" fmla="*/ 19 w 100"/>
                <a:gd name="T57" fmla="*/ 38 h 228"/>
                <a:gd name="T58" fmla="*/ 47 w 100"/>
                <a:gd name="T59" fmla="*/ 48 h 228"/>
                <a:gd name="T60" fmla="*/ 47 w 100"/>
                <a:gd name="T61" fmla="*/ 132 h 228"/>
                <a:gd name="T62" fmla="*/ 42 w 100"/>
                <a:gd name="T63" fmla="*/ 118 h 228"/>
                <a:gd name="T64" fmla="*/ 25 w 100"/>
                <a:gd name="T65" fmla="*/ 103 h 228"/>
                <a:gd name="T66" fmla="*/ 12 w 100"/>
                <a:gd name="T67" fmla="*/ 103 h 228"/>
                <a:gd name="T68" fmla="*/ 16 w 100"/>
                <a:gd name="T69" fmla="*/ 116 h 228"/>
                <a:gd name="T70" fmla="*/ 25 w 100"/>
                <a:gd name="T71" fmla="*/ 132 h 228"/>
                <a:gd name="T72" fmla="*/ 47 w 100"/>
                <a:gd name="T73" fmla="*/ 141 h 228"/>
                <a:gd name="T74" fmla="*/ 52 w 100"/>
                <a:gd name="T75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0" h="228">
                  <a:moveTo>
                    <a:pt x="52" y="228"/>
                  </a:moveTo>
                  <a:lnTo>
                    <a:pt x="52" y="176"/>
                  </a:lnTo>
                  <a:lnTo>
                    <a:pt x="55" y="176"/>
                  </a:lnTo>
                  <a:lnTo>
                    <a:pt x="59" y="176"/>
                  </a:lnTo>
                  <a:lnTo>
                    <a:pt x="67" y="173"/>
                  </a:lnTo>
                  <a:lnTo>
                    <a:pt x="74" y="169"/>
                  </a:lnTo>
                  <a:lnTo>
                    <a:pt x="81" y="163"/>
                  </a:lnTo>
                  <a:lnTo>
                    <a:pt x="86" y="154"/>
                  </a:lnTo>
                  <a:lnTo>
                    <a:pt x="88" y="141"/>
                  </a:lnTo>
                  <a:lnTo>
                    <a:pt x="86" y="141"/>
                  </a:lnTo>
                  <a:lnTo>
                    <a:pt x="81" y="142"/>
                  </a:lnTo>
                  <a:lnTo>
                    <a:pt x="74" y="143"/>
                  </a:lnTo>
                  <a:lnTo>
                    <a:pt x="66" y="149"/>
                  </a:lnTo>
                  <a:lnTo>
                    <a:pt x="58" y="158"/>
                  </a:lnTo>
                  <a:lnTo>
                    <a:pt x="52" y="173"/>
                  </a:lnTo>
                  <a:lnTo>
                    <a:pt x="52" y="118"/>
                  </a:lnTo>
                  <a:lnTo>
                    <a:pt x="55" y="118"/>
                  </a:lnTo>
                  <a:lnTo>
                    <a:pt x="61" y="116"/>
                  </a:lnTo>
                  <a:lnTo>
                    <a:pt x="69" y="115"/>
                  </a:lnTo>
                  <a:lnTo>
                    <a:pt x="78" y="110"/>
                  </a:lnTo>
                  <a:lnTo>
                    <a:pt x="86" y="103"/>
                  </a:lnTo>
                  <a:lnTo>
                    <a:pt x="92" y="92"/>
                  </a:lnTo>
                  <a:lnTo>
                    <a:pt x="94" y="77"/>
                  </a:lnTo>
                  <a:lnTo>
                    <a:pt x="92" y="77"/>
                  </a:lnTo>
                  <a:lnTo>
                    <a:pt x="88" y="77"/>
                  </a:lnTo>
                  <a:lnTo>
                    <a:pt x="81" y="79"/>
                  </a:lnTo>
                  <a:lnTo>
                    <a:pt x="73" y="81"/>
                  </a:lnTo>
                  <a:lnTo>
                    <a:pt x="65" y="88"/>
                  </a:lnTo>
                  <a:lnTo>
                    <a:pt x="58" y="99"/>
                  </a:lnTo>
                  <a:lnTo>
                    <a:pt x="52" y="115"/>
                  </a:lnTo>
                  <a:lnTo>
                    <a:pt x="52" y="48"/>
                  </a:lnTo>
                  <a:lnTo>
                    <a:pt x="55" y="48"/>
                  </a:lnTo>
                  <a:lnTo>
                    <a:pt x="61" y="48"/>
                  </a:lnTo>
                  <a:lnTo>
                    <a:pt x="67" y="45"/>
                  </a:lnTo>
                  <a:lnTo>
                    <a:pt x="77" y="42"/>
                  </a:lnTo>
                  <a:lnTo>
                    <a:pt x="85" y="37"/>
                  </a:lnTo>
                  <a:lnTo>
                    <a:pt x="92" y="27"/>
                  </a:lnTo>
                  <a:lnTo>
                    <a:pt x="97" y="17"/>
                  </a:lnTo>
                  <a:lnTo>
                    <a:pt x="100" y="0"/>
                  </a:lnTo>
                  <a:lnTo>
                    <a:pt x="97" y="0"/>
                  </a:lnTo>
                  <a:lnTo>
                    <a:pt x="92" y="0"/>
                  </a:lnTo>
                  <a:lnTo>
                    <a:pt x="83" y="3"/>
                  </a:lnTo>
                  <a:lnTo>
                    <a:pt x="74" y="7"/>
                  </a:lnTo>
                  <a:lnTo>
                    <a:pt x="65" y="14"/>
                  </a:lnTo>
                  <a:lnTo>
                    <a:pt x="56" y="27"/>
                  </a:lnTo>
                  <a:lnTo>
                    <a:pt x="50" y="45"/>
                  </a:lnTo>
                  <a:lnTo>
                    <a:pt x="50" y="42"/>
                  </a:lnTo>
                  <a:lnTo>
                    <a:pt x="47" y="35"/>
                  </a:lnTo>
                  <a:lnTo>
                    <a:pt x="43" y="27"/>
                  </a:lnTo>
                  <a:lnTo>
                    <a:pt x="38" y="18"/>
                  </a:lnTo>
                  <a:lnTo>
                    <a:pt x="28" y="10"/>
                  </a:lnTo>
                  <a:lnTo>
                    <a:pt x="16" y="3"/>
                  </a:lnTo>
                  <a:lnTo>
                    <a:pt x="0" y="0"/>
                  </a:lnTo>
                  <a:lnTo>
                    <a:pt x="1" y="3"/>
                  </a:lnTo>
                  <a:lnTo>
                    <a:pt x="3" y="10"/>
                  </a:lnTo>
                  <a:lnTo>
                    <a:pt x="5" y="19"/>
                  </a:lnTo>
                  <a:lnTo>
                    <a:pt x="11" y="29"/>
                  </a:lnTo>
                  <a:lnTo>
                    <a:pt x="19" y="38"/>
                  </a:lnTo>
                  <a:lnTo>
                    <a:pt x="31" y="45"/>
                  </a:lnTo>
                  <a:lnTo>
                    <a:pt x="47" y="48"/>
                  </a:lnTo>
                  <a:lnTo>
                    <a:pt x="47" y="135"/>
                  </a:lnTo>
                  <a:lnTo>
                    <a:pt x="47" y="132"/>
                  </a:lnTo>
                  <a:lnTo>
                    <a:pt x="46" y="126"/>
                  </a:lnTo>
                  <a:lnTo>
                    <a:pt x="42" y="118"/>
                  </a:lnTo>
                  <a:lnTo>
                    <a:pt x="35" y="110"/>
                  </a:lnTo>
                  <a:lnTo>
                    <a:pt x="25" y="103"/>
                  </a:lnTo>
                  <a:lnTo>
                    <a:pt x="12" y="100"/>
                  </a:lnTo>
                  <a:lnTo>
                    <a:pt x="12" y="103"/>
                  </a:lnTo>
                  <a:lnTo>
                    <a:pt x="13" y="108"/>
                  </a:lnTo>
                  <a:lnTo>
                    <a:pt x="16" y="116"/>
                  </a:lnTo>
                  <a:lnTo>
                    <a:pt x="20" y="124"/>
                  </a:lnTo>
                  <a:lnTo>
                    <a:pt x="25" y="132"/>
                  </a:lnTo>
                  <a:lnTo>
                    <a:pt x="35" y="139"/>
                  </a:lnTo>
                  <a:lnTo>
                    <a:pt x="47" y="141"/>
                  </a:lnTo>
                  <a:lnTo>
                    <a:pt x="47" y="228"/>
                  </a:lnTo>
                  <a:lnTo>
                    <a:pt x="52" y="228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4" name="Freeform 20"/>
            <p:cNvSpPr>
              <a:spLocks/>
            </p:cNvSpPr>
            <p:nvPr/>
          </p:nvSpPr>
          <p:spPr bwMode="gray">
            <a:xfrm>
              <a:off x="2921" y="361"/>
              <a:ext cx="100" cy="228"/>
            </a:xfrm>
            <a:custGeom>
              <a:avLst/>
              <a:gdLst>
                <a:gd name="T0" fmla="*/ 53 w 100"/>
                <a:gd name="T1" fmla="*/ 176 h 228"/>
                <a:gd name="T2" fmla="*/ 60 w 100"/>
                <a:gd name="T3" fmla="*/ 176 h 228"/>
                <a:gd name="T4" fmla="*/ 74 w 100"/>
                <a:gd name="T5" fmla="*/ 169 h 228"/>
                <a:gd name="T6" fmla="*/ 87 w 100"/>
                <a:gd name="T7" fmla="*/ 154 h 228"/>
                <a:gd name="T8" fmla="*/ 87 w 100"/>
                <a:gd name="T9" fmla="*/ 141 h 228"/>
                <a:gd name="T10" fmla="*/ 74 w 100"/>
                <a:gd name="T11" fmla="*/ 143 h 228"/>
                <a:gd name="T12" fmla="*/ 60 w 100"/>
                <a:gd name="T13" fmla="*/ 158 h 228"/>
                <a:gd name="T14" fmla="*/ 53 w 100"/>
                <a:gd name="T15" fmla="*/ 118 h 228"/>
                <a:gd name="T16" fmla="*/ 61 w 100"/>
                <a:gd name="T17" fmla="*/ 116 h 228"/>
                <a:gd name="T18" fmla="*/ 78 w 100"/>
                <a:gd name="T19" fmla="*/ 110 h 228"/>
                <a:gd name="T20" fmla="*/ 92 w 100"/>
                <a:gd name="T21" fmla="*/ 92 h 228"/>
                <a:gd name="T22" fmla="*/ 92 w 100"/>
                <a:gd name="T23" fmla="*/ 77 h 228"/>
                <a:gd name="T24" fmla="*/ 81 w 100"/>
                <a:gd name="T25" fmla="*/ 79 h 228"/>
                <a:gd name="T26" fmla="*/ 65 w 100"/>
                <a:gd name="T27" fmla="*/ 88 h 228"/>
                <a:gd name="T28" fmla="*/ 53 w 100"/>
                <a:gd name="T29" fmla="*/ 115 h 228"/>
                <a:gd name="T30" fmla="*/ 56 w 100"/>
                <a:gd name="T31" fmla="*/ 48 h 228"/>
                <a:gd name="T32" fmla="*/ 68 w 100"/>
                <a:gd name="T33" fmla="*/ 45 h 228"/>
                <a:gd name="T34" fmla="*/ 85 w 100"/>
                <a:gd name="T35" fmla="*/ 37 h 228"/>
                <a:gd name="T36" fmla="*/ 97 w 100"/>
                <a:gd name="T37" fmla="*/ 17 h 228"/>
                <a:gd name="T38" fmla="*/ 97 w 100"/>
                <a:gd name="T39" fmla="*/ 0 h 228"/>
                <a:gd name="T40" fmla="*/ 84 w 100"/>
                <a:gd name="T41" fmla="*/ 3 h 228"/>
                <a:gd name="T42" fmla="*/ 65 w 100"/>
                <a:gd name="T43" fmla="*/ 14 h 228"/>
                <a:gd name="T44" fmla="*/ 50 w 100"/>
                <a:gd name="T45" fmla="*/ 45 h 228"/>
                <a:gd name="T46" fmla="*/ 47 w 100"/>
                <a:gd name="T47" fmla="*/ 35 h 228"/>
                <a:gd name="T48" fmla="*/ 38 w 100"/>
                <a:gd name="T49" fmla="*/ 18 h 228"/>
                <a:gd name="T50" fmla="*/ 16 w 100"/>
                <a:gd name="T51" fmla="*/ 3 h 228"/>
                <a:gd name="T52" fmla="*/ 2 w 100"/>
                <a:gd name="T53" fmla="*/ 3 h 228"/>
                <a:gd name="T54" fmla="*/ 6 w 100"/>
                <a:gd name="T55" fmla="*/ 19 h 228"/>
                <a:gd name="T56" fmla="*/ 19 w 100"/>
                <a:gd name="T57" fmla="*/ 38 h 228"/>
                <a:gd name="T58" fmla="*/ 47 w 100"/>
                <a:gd name="T59" fmla="*/ 48 h 228"/>
                <a:gd name="T60" fmla="*/ 47 w 100"/>
                <a:gd name="T61" fmla="*/ 132 h 228"/>
                <a:gd name="T62" fmla="*/ 42 w 100"/>
                <a:gd name="T63" fmla="*/ 118 h 228"/>
                <a:gd name="T64" fmla="*/ 26 w 100"/>
                <a:gd name="T65" fmla="*/ 103 h 228"/>
                <a:gd name="T66" fmla="*/ 12 w 100"/>
                <a:gd name="T67" fmla="*/ 103 h 228"/>
                <a:gd name="T68" fmla="*/ 16 w 100"/>
                <a:gd name="T69" fmla="*/ 116 h 228"/>
                <a:gd name="T70" fmla="*/ 26 w 100"/>
                <a:gd name="T71" fmla="*/ 132 h 228"/>
                <a:gd name="T72" fmla="*/ 47 w 100"/>
                <a:gd name="T73" fmla="*/ 141 h 228"/>
                <a:gd name="T74" fmla="*/ 53 w 100"/>
                <a:gd name="T75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0" h="228">
                  <a:moveTo>
                    <a:pt x="53" y="228"/>
                  </a:moveTo>
                  <a:lnTo>
                    <a:pt x="53" y="176"/>
                  </a:lnTo>
                  <a:lnTo>
                    <a:pt x="56" y="176"/>
                  </a:lnTo>
                  <a:lnTo>
                    <a:pt x="60" y="176"/>
                  </a:lnTo>
                  <a:lnTo>
                    <a:pt x="68" y="173"/>
                  </a:lnTo>
                  <a:lnTo>
                    <a:pt x="74" y="169"/>
                  </a:lnTo>
                  <a:lnTo>
                    <a:pt x="81" y="163"/>
                  </a:lnTo>
                  <a:lnTo>
                    <a:pt x="87" y="154"/>
                  </a:lnTo>
                  <a:lnTo>
                    <a:pt x="88" y="141"/>
                  </a:lnTo>
                  <a:lnTo>
                    <a:pt x="87" y="141"/>
                  </a:lnTo>
                  <a:lnTo>
                    <a:pt x="81" y="142"/>
                  </a:lnTo>
                  <a:lnTo>
                    <a:pt x="74" y="143"/>
                  </a:lnTo>
                  <a:lnTo>
                    <a:pt x="66" y="149"/>
                  </a:lnTo>
                  <a:lnTo>
                    <a:pt x="60" y="158"/>
                  </a:lnTo>
                  <a:lnTo>
                    <a:pt x="53" y="173"/>
                  </a:lnTo>
                  <a:lnTo>
                    <a:pt x="53" y="118"/>
                  </a:lnTo>
                  <a:lnTo>
                    <a:pt x="56" y="118"/>
                  </a:lnTo>
                  <a:lnTo>
                    <a:pt x="61" y="116"/>
                  </a:lnTo>
                  <a:lnTo>
                    <a:pt x="69" y="115"/>
                  </a:lnTo>
                  <a:lnTo>
                    <a:pt x="78" y="110"/>
                  </a:lnTo>
                  <a:lnTo>
                    <a:pt x="87" y="103"/>
                  </a:lnTo>
                  <a:lnTo>
                    <a:pt x="92" y="92"/>
                  </a:lnTo>
                  <a:lnTo>
                    <a:pt x="95" y="77"/>
                  </a:lnTo>
                  <a:lnTo>
                    <a:pt x="92" y="77"/>
                  </a:lnTo>
                  <a:lnTo>
                    <a:pt x="88" y="77"/>
                  </a:lnTo>
                  <a:lnTo>
                    <a:pt x="81" y="79"/>
                  </a:lnTo>
                  <a:lnTo>
                    <a:pt x="73" y="81"/>
                  </a:lnTo>
                  <a:lnTo>
                    <a:pt x="65" y="88"/>
                  </a:lnTo>
                  <a:lnTo>
                    <a:pt x="58" y="99"/>
                  </a:lnTo>
                  <a:lnTo>
                    <a:pt x="53" y="115"/>
                  </a:lnTo>
                  <a:lnTo>
                    <a:pt x="53" y="48"/>
                  </a:lnTo>
                  <a:lnTo>
                    <a:pt x="56" y="48"/>
                  </a:lnTo>
                  <a:lnTo>
                    <a:pt x="61" y="48"/>
                  </a:lnTo>
                  <a:lnTo>
                    <a:pt x="68" y="45"/>
                  </a:lnTo>
                  <a:lnTo>
                    <a:pt x="77" y="42"/>
                  </a:lnTo>
                  <a:lnTo>
                    <a:pt x="85" y="37"/>
                  </a:lnTo>
                  <a:lnTo>
                    <a:pt x="93" y="27"/>
                  </a:lnTo>
                  <a:lnTo>
                    <a:pt x="97" y="17"/>
                  </a:lnTo>
                  <a:lnTo>
                    <a:pt x="100" y="0"/>
                  </a:lnTo>
                  <a:lnTo>
                    <a:pt x="97" y="0"/>
                  </a:lnTo>
                  <a:lnTo>
                    <a:pt x="92" y="0"/>
                  </a:lnTo>
                  <a:lnTo>
                    <a:pt x="84" y="3"/>
                  </a:lnTo>
                  <a:lnTo>
                    <a:pt x="74" y="7"/>
                  </a:lnTo>
                  <a:lnTo>
                    <a:pt x="65" y="14"/>
                  </a:lnTo>
                  <a:lnTo>
                    <a:pt x="57" y="27"/>
                  </a:lnTo>
                  <a:lnTo>
                    <a:pt x="50" y="45"/>
                  </a:lnTo>
                  <a:lnTo>
                    <a:pt x="50" y="42"/>
                  </a:lnTo>
                  <a:lnTo>
                    <a:pt x="47" y="35"/>
                  </a:lnTo>
                  <a:lnTo>
                    <a:pt x="43" y="27"/>
                  </a:lnTo>
                  <a:lnTo>
                    <a:pt x="38" y="18"/>
                  </a:lnTo>
                  <a:lnTo>
                    <a:pt x="29" y="10"/>
                  </a:lnTo>
                  <a:lnTo>
                    <a:pt x="16" y="3"/>
                  </a:lnTo>
                  <a:lnTo>
                    <a:pt x="0" y="0"/>
                  </a:lnTo>
                  <a:lnTo>
                    <a:pt x="2" y="3"/>
                  </a:lnTo>
                  <a:lnTo>
                    <a:pt x="3" y="10"/>
                  </a:lnTo>
                  <a:lnTo>
                    <a:pt x="6" y="19"/>
                  </a:lnTo>
                  <a:lnTo>
                    <a:pt x="11" y="29"/>
                  </a:lnTo>
                  <a:lnTo>
                    <a:pt x="19" y="38"/>
                  </a:lnTo>
                  <a:lnTo>
                    <a:pt x="31" y="45"/>
                  </a:lnTo>
                  <a:lnTo>
                    <a:pt x="47" y="48"/>
                  </a:lnTo>
                  <a:lnTo>
                    <a:pt x="47" y="135"/>
                  </a:lnTo>
                  <a:lnTo>
                    <a:pt x="47" y="132"/>
                  </a:lnTo>
                  <a:lnTo>
                    <a:pt x="46" y="126"/>
                  </a:lnTo>
                  <a:lnTo>
                    <a:pt x="42" y="118"/>
                  </a:lnTo>
                  <a:lnTo>
                    <a:pt x="35" y="110"/>
                  </a:lnTo>
                  <a:lnTo>
                    <a:pt x="26" y="103"/>
                  </a:lnTo>
                  <a:lnTo>
                    <a:pt x="12" y="100"/>
                  </a:lnTo>
                  <a:lnTo>
                    <a:pt x="12" y="103"/>
                  </a:lnTo>
                  <a:lnTo>
                    <a:pt x="14" y="108"/>
                  </a:lnTo>
                  <a:lnTo>
                    <a:pt x="16" y="116"/>
                  </a:lnTo>
                  <a:lnTo>
                    <a:pt x="20" y="124"/>
                  </a:lnTo>
                  <a:lnTo>
                    <a:pt x="26" y="132"/>
                  </a:lnTo>
                  <a:lnTo>
                    <a:pt x="35" y="139"/>
                  </a:lnTo>
                  <a:lnTo>
                    <a:pt x="47" y="141"/>
                  </a:lnTo>
                  <a:lnTo>
                    <a:pt x="47" y="228"/>
                  </a:lnTo>
                  <a:lnTo>
                    <a:pt x="53" y="228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5" name="Freeform 21"/>
            <p:cNvSpPr>
              <a:spLocks/>
            </p:cNvSpPr>
            <p:nvPr/>
          </p:nvSpPr>
          <p:spPr bwMode="gray">
            <a:xfrm>
              <a:off x="2273" y="187"/>
              <a:ext cx="175" cy="402"/>
            </a:xfrm>
            <a:custGeom>
              <a:avLst/>
              <a:gdLst>
                <a:gd name="T0" fmla="*/ 93 w 175"/>
                <a:gd name="T1" fmla="*/ 309 h 402"/>
                <a:gd name="T2" fmla="*/ 101 w 175"/>
                <a:gd name="T3" fmla="*/ 309 h 402"/>
                <a:gd name="T4" fmla="*/ 118 w 175"/>
                <a:gd name="T5" fmla="*/ 304 h 402"/>
                <a:gd name="T6" fmla="*/ 138 w 175"/>
                <a:gd name="T7" fmla="*/ 292 h 402"/>
                <a:gd name="T8" fmla="*/ 152 w 175"/>
                <a:gd name="T9" fmla="*/ 266 h 402"/>
                <a:gd name="T10" fmla="*/ 152 w 175"/>
                <a:gd name="T11" fmla="*/ 247 h 402"/>
                <a:gd name="T12" fmla="*/ 138 w 175"/>
                <a:gd name="T13" fmla="*/ 250 h 402"/>
                <a:gd name="T14" fmla="*/ 120 w 175"/>
                <a:gd name="T15" fmla="*/ 259 h 402"/>
                <a:gd name="T16" fmla="*/ 99 w 175"/>
                <a:gd name="T17" fmla="*/ 285 h 402"/>
                <a:gd name="T18" fmla="*/ 93 w 175"/>
                <a:gd name="T19" fmla="*/ 207 h 402"/>
                <a:gd name="T20" fmla="*/ 102 w 175"/>
                <a:gd name="T21" fmla="*/ 205 h 402"/>
                <a:gd name="T22" fmla="*/ 122 w 175"/>
                <a:gd name="T23" fmla="*/ 200 h 402"/>
                <a:gd name="T24" fmla="*/ 147 w 175"/>
                <a:gd name="T25" fmla="*/ 185 h 402"/>
                <a:gd name="T26" fmla="*/ 163 w 175"/>
                <a:gd name="T27" fmla="*/ 155 h 402"/>
                <a:gd name="T28" fmla="*/ 163 w 175"/>
                <a:gd name="T29" fmla="*/ 134 h 402"/>
                <a:gd name="T30" fmla="*/ 149 w 175"/>
                <a:gd name="T31" fmla="*/ 135 h 402"/>
                <a:gd name="T32" fmla="*/ 129 w 175"/>
                <a:gd name="T33" fmla="*/ 142 h 402"/>
                <a:gd name="T34" fmla="*/ 107 w 175"/>
                <a:gd name="T35" fmla="*/ 162 h 402"/>
                <a:gd name="T36" fmla="*/ 93 w 175"/>
                <a:gd name="T37" fmla="*/ 201 h 402"/>
                <a:gd name="T38" fmla="*/ 95 w 175"/>
                <a:gd name="T39" fmla="*/ 83 h 402"/>
                <a:gd name="T40" fmla="*/ 110 w 175"/>
                <a:gd name="T41" fmla="*/ 81 h 402"/>
                <a:gd name="T42" fmla="*/ 134 w 175"/>
                <a:gd name="T43" fmla="*/ 73 h 402"/>
                <a:gd name="T44" fmla="*/ 157 w 175"/>
                <a:gd name="T45" fmla="*/ 54 h 402"/>
                <a:gd name="T46" fmla="*/ 174 w 175"/>
                <a:gd name="T47" fmla="*/ 23 h 402"/>
                <a:gd name="T48" fmla="*/ 174 w 175"/>
                <a:gd name="T49" fmla="*/ 0 h 402"/>
                <a:gd name="T50" fmla="*/ 157 w 175"/>
                <a:gd name="T51" fmla="*/ 2 h 402"/>
                <a:gd name="T52" fmla="*/ 133 w 175"/>
                <a:gd name="T53" fmla="*/ 10 h 402"/>
                <a:gd name="T54" fmla="*/ 107 w 175"/>
                <a:gd name="T55" fmla="*/ 33 h 402"/>
                <a:gd name="T56" fmla="*/ 87 w 175"/>
                <a:gd name="T57" fmla="*/ 77 h 402"/>
                <a:gd name="T58" fmla="*/ 85 w 175"/>
                <a:gd name="T59" fmla="*/ 68 h 402"/>
                <a:gd name="T60" fmla="*/ 75 w 175"/>
                <a:gd name="T61" fmla="*/ 46 h 402"/>
                <a:gd name="T62" fmla="*/ 55 w 175"/>
                <a:gd name="T63" fmla="*/ 21 h 402"/>
                <a:gd name="T64" fmla="*/ 22 w 175"/>
                <a:gd name="T65" fmla="*/ 3 h 402"/>
                <a:gd name="T66" fmla="*/ 1 w 175"/>
                <a:gd name="T67" fmla="*/ 3 h 402"/>
                <a:gd name="T68" fmla="*/ 4 w 175"/>
                <a:gd name="T69" fmla="*/ 18 h 402"/>
                <a:gd name="T70" fmla="*/ 12 w 175"/>
                <a:gd name="T71" fmla="*/ 42 h 402"/>
                <a:gd name="T72" fmla="*/ 31 w 175"/>
                <a:gd name="T73" fmla="*/ 65 h 402"/>
                <a:gd name="T74" fmla="*/ 62 w 175"/>
                <a:gd name="T75" fmla="*/ 81 h 402"/>
                <a:gd name="T76" fmla="*/ 82 w 175"/>
                <a:gd name="T77" fmla="*/ 238 h 402"/>
                <a:gd name="T78" fmla="*/ 80 w 175"/>
                <a:gd name="T79" fmla="*/ 228 h 402"/>
                <a:gd name="T80" fmla="*/ 72 w 175"/>
                <a:gd name="T81" fmla="*/ 207 h 402"/>
                <a:gd name="T82" fmla="*/ 55 w 175"/>
                <a:gd name="T83" fmla="*/ 185 h 402"/>
                <a:gd name="T84" fmla="*/ 21 w 175"/>
                <a:gd name="T85" fmla="*/ 176 h 402"/>
                <a:gd name="T86" fmla="*/ 22 w 175"/>
                <a:gd name="T87" fmla="*/ 185 h 402"/>
                <a:gd name="T88" fmla="*/ 28 w 175"/>
                <a:gd name="T89" fmla="*/ 205 h 402"/>
                <a:gd name="T90" fmla="*/ 41 w 175"/>
                <a:gd name="T91" fmla="*/ 230 h 402"/>
                <a:gd name="T92" fmla="*/ 66 w 175"/>
                <a:gd name="T93" fmla="*/ 246 h 402"/>
                <a:gd name="T94" fmla="*/ 82 w 175"/>
                <a:gd name="T95" fmla="*/ 402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5" h="402">
                  <a:moveTo>
                    <a:pt x="93" y="402"/>
                  </a:moveTo>
                  <a:lnTo>
                    <a:pt x="93" y="309"/>
                  </a:lnTo>
                  <a:lnTo>
                    <a:pt x="95" y="309"/>
                  </a:lnTo>
                  <a:lnTo>
                    <a:pt x="101" y="309"/>
                  </a:lnTo>
                  <a:lnTo>
                    <a:pt x="109" y="308"/>
                  </a:lnTo>
                  <a:lnTo>
                    <a:pt x="118" y="304"/>
                  </a:lnTo>
                  <a:lnTo>
                    <a:pt x="129" y="298"/>
                  </a:lnTo>
                  <a:lnTo>
                    <a:pt x="138" y="292"/>
                  </a:lnTo>
                  <a:lnTo>
                    <a:pt x="147" y="281"/>
                  </a:lnTo>
                  <a:lnTo>
                    <a:pt x="152" y="266"/>
                  </a:lnTo>
                  <a:lnTo>
                    <a:pt x="155" y="247"/>
                  </a:lnTo>
                  <a:lnTo>
                    <a:pt x="152" y="247"/>
                  </a:lnTo>
                  <a:lnTo>
                    <a:pt x="147" y="249"/>
                  </a:lnTo>
                  <a:lnTo>
                    <a:pt x="138" y="250"/>
                  </a:lnTo>
                  <a:lnTo>
                    <a:pt x="129" y="253"/>
                  </a:lnTo>
                  <a:lnTo>
                    <a:pt x="120" y="259"/>
                  </a:lnTo>
                  <a:lnTo>
                    <a:pt x="109" y="270"/>
                  </a:lnTo>
                  <a:lnTo>
                    <a:pt x="99" y="285"/>
                  </a:lnTo>
                  <a:lnTo>
                    <a:pt x="93" y="304"/>
                  </a:lnTo>
                  <a:lnTo>
                    <a:pt x="93" y="207"/>
                  </a:lnTo>
                  <a:lnTo>
                    <a:pt x="95" y="207"/>
                  </a:lnTo>
                  <a:lnTo>
                    <a:pt x="102" y="205"/>
                  </a:lnTo>
                  <a:lnTo>
                    <a:pt x="111" y="204"/>
                  </a:lnTo>
                  <a:lnTo>
                    <a:pt x="122" y="200"/>
                  </a:lnTo>
                  <a:lnTo>
                    <a:pt x="134" y="195"/>
                  </a:lnTo>
                  <a:lnTo>
                    <a:pt x="147" y="185"/>
                  </a:lnTo>
                  <a:lnTo>
                    <a:pt x="156" y="173"/>
                  </a:lnTo>
                  <a:lnTo>
                    <a:pt x="163" y="155"/>
                  </a:lnTo>
                  <a:lnTo>
                    <a:pt x="165" y="134"/>
                  </a:lnTo>
                  <a:lnTo>
                    <a:pt x="163" y="134"/>
                  </a:lnTo>
                  <a:lnTo>
                    <a:pt x="157" y="134"/>
                  </a:lnTo>
                  <a:lnTo>
                    <a:pt x="149" y="135"/>
                  </a:lnTo>
                  <a:lnTo>
                    <a:pt x="140" y="137"/>
                  </a:lnTo>
                  <a:lnTo>
                    <a:pt x="129" y="142"/>
                  </a:lnTo>
                  <a:lnTo>
                    <a:pt x="118" y="150"/>
                  </a:lnTo>
                  <a:lnTo>
                    <a:pt x="107" y="162"/>
                  </a:lnTo>
                  <a:lnTo>
                    <a:pt x="99" y="178"/>
                  </a:lnTo>
                  <a:lnTo>
                    <a:pt x="93" y="201"/>
                  </a:lnTo>
                  <a:lnTo>
                    <a:pt x="93" y="83"/>
                  </a:lnTo>
                  <a:lnTo>
                    <a:pt x="95" y="83"/>
                  </a:lnTo>
                  <a:lnTo>
                    <a:pt x="101" y="83"/>
                  </a:lnTo>
                  <a:lnTo>
                    <a:pt x="110" y="81"/>
                  </a:lnTo>
                  <a:lnTo>
                    <a:pt x="122" y="77"/>
                  </a:lnTo>
                  <a:lnTo>
                    <a:pt x="134" y="73"/>
                  </a:lnTo>
                  <a:lnTo>
                    <a:pt x="147" y="65"/>
                  </a:lnTo>
                  <a:lnTo>
                    <a:pt x="157" y="54"/>
                  </a:lnTo>
                  <a:lnTo>
                    <a:pt x="167" y="41"/>
                  </a:lnTo>
                  <a:lnTo>
                    <a:pt x="174" y="23"/>
                  </a:lnTo>
                  <a:lnTo>
                    <a:pt x="175" y="0"/>
                  </a:lnTo>
                  <a:lnTo>
                    <a:pt x="174" y="0"/>
                  </a:lnTo>
                  <a:lnTo>
                    <a:pt x="167" y="0"/>
                  </a:lnTo>
                  <a:lnTo>
                    <a:pt x="157" y="2"/>
                  </a:lnTo>
                  <a:lnTo>
                    <a:pt x="145" y="4"/>
                  </a:lnTo>
                  <a:lnTo>
                    <a:pt x="133" y="10"/>
                  </a:lnTo>
                  <a:lnTo>
                    <a:pt x="120" y="19"/>
                  </a:lnTo>
                  <a:lnTo>
                    <a:pt x="107" y="33"/>
                  </a:lnTo>
                  <a:lnTo>
                    <a:pt x="97" y="52"/>
                  </a:lnTo>
                  <a:lnTo>
                    <a:pt x="87" y="77"/>
                  </a:lnTo>
                  <a:lnTo>
                    <a:pt x="87" y="75"/>
                  </a:lnTo>
                  <a:lnTo>
                    <a:pt x="85" y="68"/>
                  </a:lnTo>
                  <a:lnTo>
                    <a:pt x="80" y="58"/>
                  </a:lnTo>
                  <a:lnTo>
                    <a:pt x="75" y="46"/>
                  </a:lnTo>
                  <a:lnTo>
                    <a:pt x="66" y="33"/>
                  </a:lnTo>
                  <a:lnTo>
                    <a:pt x="55" y="21"/>
                  </a:lnTo>
                  <a:lnTo>
                    <a:pt x="40" y="10"/>
                  </a:lnTo>
                  <a:lnTo>
                    <a:pt x="22" y="3"/>
                  </a:lnTo>
                  <a:lnTo>
                    <a:pt x="0" y="0"/>
                  </a:lnTo>
                  <a:lnTo>
                    <a:pt x="1" y="3"/>
                  </a:lnTo>
                  <a:lnTo>
                    <a:pt x="1" y="10"/>
                  </a:lnTo>
                  <a:lnTo>
                    <a:pt x="4" y="18"/>
                  </a:lnTo>
                  <a:lnTo>
                    <a:pt x="6" y="30"/>
                  </a:lnTo>
                  <a:lnTo>
                    <a:pt x="12" y="42"/>
                  </a:lnTo>
                  <a:lnTo>
                    <a:pt x="20" y="54"/>
                  </a:lnTo>
                  <a:lnTo>
                    <a:pt x="31" y="65"/>
                  </a:lnTo>
                  <a:lnTo>
                    <a:pt x="44" y="75"/>
                  </a:lnTo>
                  <a:lnTo>
                    <a:pt x="62" y="81"/>
                  </a:lnTo>
                  <a:lnTo>
                    <a:pt x="82" y="83"/>
                  </a:lnTo>
                  <a:lnTo>
                    <a:pt x="82" y="238"/>
                  </a:lnTo>
                  <a:lnTo>
                    <a:pt x="82" y="235"/>
                  </a:lnTo>
                  <a:lnTo>
                    <a:pt x="80" y="228"/>
                  </a:lnTo>
                  <a:lnTo>
                    <a:pt x="78" y="217"/>
                  </a:lnTo>
                  <a:lnTo>
                    <a:pt x="72" y="207"/>
                  </a:lnTo>
                  <a:lnTo>
                    <a:pt x="66" y="196"/>
                  </a:lnTo>
                  <a:lnTo>
                    <a:pt x="55" y="185"/>
                  </a:lnTo>
                  <a:lnTo>
                    <a:pt x="40" y="178"/>
                  </a:lnTo>
                  <a:lnTo>
                    <a:pt x="21" y="176"/>
                  </a:lnTo>
                  <a:lnTo>
                    <a:pt x="21" y="178"/>
                  </a:lnTo>
                  <a:lnTo>
                    <a:pt x="22" y="185"/>
                  </a:lnTo>
                  <a:lnTo>
                    <a:pt x="24" y="195"/>
                  </a:lnTo>
                  <a:lnTo>
                    <a:pt x="28" y="205"/>
                  </a:lnTo>
                  <a:lnTo>
                    <a:pt x="33" y="217"/>
                  </a:lnTo>
                  <a:lnTo>
                    <a:pt x="41" y="230"/>
                  </a:lnTo>
                  <a:lnTo>
                    <a:pt x="52" y="239"/>
                  </a:lnTo>
                  <a:lnTo>
                    <a:pt x="66" y="246"/>
                  </a:lnTo>
                  <a:lnTo>
                    <a:pt x="82" y="247"/>
                  </a:lnTo>
                  <a:lnTo>
                    <a:pt x="82" y="402"/>
                  </a:lnTo>
                  <a:lnTo>
                    <a:pt x="93" y="402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6" name="Freeform 22"/>
            <p:cNvSpPr>
              <a:spLocks/>
            </p:cNvSpPr>
            <p:nvPr/>
          </p:nvSpPr>
          <p:spPr bwMode="gray">
            <a:xfrm>
              <a:off x="2161" y="216"/>
              <a:ext cx="97" cy="373"/>
            </a:xfrm>
            <a:custGeom>
              <a:avLst/>
              <a:gdLst>
                <a:gd name="T0" fmla="*/ 52 w 97"/>
                <a:gd name="T1" fmla="*/ 237 h 373"/>
                <a:gd name="T2" fmla="*/ 59 w 97"/>
                <a:gd name="T3" fmla="*/ 237 h 373"/>
                <a:gd name="T4" fmla="*/ 74 w 97"/>
                <a:gd name="T5" fmla="*/ 232 h 373"/>
                <a:gd name="T6" fmla="*/ 90 w 97"/>
                <a:gd name="T7" fmla="*/ 218 h 373"/>
                <a:gd name="T8" fmla="*/ 97 w 97"/>
                <a:gd name="T9" fmla="*/ 193 h 373"/>
                <a:gd name="T10" fmla="*/ 89 w 97"/>
                <a:gd name="T11" fmla="*/ 193 h 373"/>
                <a:gd name="T12" fmla="*/ 71 w 97"/>
                <a:gd name="T13" fmla="*/ 197 h 373"/>
                <a:gd name="T14" fmla="*/ 56 w 97"/>
                <a:gd name="T15" fmla="*/ 215 h 373"/>
                <a:gd name="T16" fmla="*/ 52 w 97"/>
                <a:gd name="T17" fmla="*/ 147 h 373"/>
                <a:gd name="T18" fmla="*/ 59 w 97"/>
                <a:gd name="T19" fmla="*/ 147 h 373"/>
                <a:gd name="T20" fmla="*/ 74 w 97"/>
                <a:gd name="T21" fmla="*/ 141 h 373"/>
                <a:gd name="T22" fmla="*/ 90 w 97"/>
                <a:gd name="T23" fmla="*/ 128 h 373"/>
                <a:gd name="T24" fmla="*/ 97 w 97"/>
                <a:gd name="T25" fmla="*/ 102 h 373"/>
                <a:gd name="T26" fmla="*/ 89 w 97"/>
                <a:gd name="T27" fmla="*/ 102 h 373"/>
                <a:gd name="T28" fmla="*/ 71 w 97"/>
                <a:gd name="T29" fmla="*/ 109 h 373"/>
                <a:gd name="T30" fmla="*/ 56 w 97"/>
                <a:gd name="T31" fmla="*/ 126 h 373"/>
                <a:gd name="T32" fmla="*/ 52 w 97"/>
                <a:gd name="T33" fmla="*/ 46 h 373"/>
                <a:gd name="T34" fmla="*/ 51 w 97"/>
                <a:gd name="T35" fmla="*/ 37 h 373"/>
                <a:gd name="T36" fmla="*/ 45 w 97"/>
                <a:gd name="T37" fmla="*/ 23 h 373"/>
                <a:gd name="T38" fmla="*/ 32 w 97"/>
                <a:gd name="T39" fmla="*/ 6 h 373"/>
                <a:gd name="T40" fmla="*/ 6 w 97"/>
                <a:gd name="T41" fmla="*/ 0 h 373"/>
                <a:gd name="T42" fmla="*/ 8 w 97"/>
                <a:gd name="T43" fmla="*/ 9 h 373"/>
                <a:gd name="T44" fmla="*/ 16 w 97"/>
                <a:gd name="T45" fmla="*/ 27 h 373"/>
                <a:gd name="T46" fmla="*/ 33 w 97"/>
                <a:gd name="T47" fmla="*/ 43 h 373"/>
                <a:gd name="T48" fmla="*/ 45 w 97"/>
                <a:gd name="T49" fmla="*/ 113 h 373"/>
                <a:gd name="T50" fmla="*/ 45 w 97"/>
                <a:gd name="T51" fmla="*/ 106 h 373"/>
                <a:gd name="T52" fmla="*/ 40 w 97"/>
                <a:gd name="T53" fmla="*/ 90 h 373"/>
                <a:gd name="T54" fmla="*/ 27 w 97"/>
                <a:gd name="T55" fmla="*/ 75 h 373"/>
                <a:gd name="T56" fmla="*/ 1 w 97"/>
                <a:gd name="T57" fmla="*/ 67 h 373"/>
                <a:gd name="T58" fmla="*/ 0 w 97"/>
                <a:gd name="T59" fmla="*/ 75 h 373"/>
                <a:gd name="T60" fmla="*/ 2 w 97"/>
                <a:gd name="T61" fmla="*/ 91 h 373"/>
                <a:gd name="T62" fmla="*/ 14 w 97"/>
                <a:gd name="T63" fmla="*/ 109 h 373"/>
                <a:gd name="T64" fmla="*/ 45 w 97"/>
                <a:gd name="T65" fmla="*/ 118 h 373"/>
                <a:gd name="T66" fmla="*/ 45 w 97"/>
                <a:gd name="T67" fmla="*/ 207 h 373"/>
                <a:gd name="T68" fmla="*/ 43 w 97"/>
                <a:gd name="T69" fmla="*/ 195 h 373"/>
                <a:gd name="T70" fmla="*/ 33 w 97"/>
                <a:gd name="T71" fmla="*/ 182 h 373"/>
                <a:gd name="T72" fmla="*/ 12 w 97"/>
                <a:gd name="T73" fmla="*/ 175 h 373"/>
                <a:gd name="T74" fmla="*/ 10 w 97"/>
                <a:gd name="T75" fmla="*/ 182 h 373"/>
                <a:gd name="T76" fmla="*/ 13 w 97"/>
                <a:gd name="T77" fmla="*/ 197 h 373"/>
                <a:gd name="T78" fmla="*/ 29 w 97"/>
                <a:gd name="T79" fmla="*/ 211 h 373"/>
                <a:gd name="T80" fmla="*/ 45 w 97"/>
                <a:gd name="T81" fmla="*/ 373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7" h="373">
                  <a:moveTo>
                    <a:pt x="52" y="373"/>
                  </a:moveTo>
                  <a:lnTo>
                    <a:pt x="52" y="237"/>
                  </a:lnTo>
                  <a:lnTo>
                    <a:pt x="54" y="237"/>
                  </a:lnTo>
                  <a:lnTo>
                    <a:pt x="59" y="237"/>
                  </a:lnTo>
                  <a:lnTo>
                    <a:pt x="66" y="236"/>
                  </a:lnTo>
                  <a:lnTo>
                    <a:pt x="74" y="232"/>
                  </a:lnTo>
                  <a:lnTo>
                    <a:pt x="82" y="226"/>
                  </a:lnTo>
                  <a:lnTo>
                    <a:pt x="90" y="218"/>
                  </a:lnTo>
                  <a:lnTo>
                    <a:pt x="95" y="207"/>
                  </a:lnTo>
                  <a:lnTo>
                    <a:pt x="97" y="193"/>
                  </a:lnTo>
                  <a:lnTo>
                    <a:pt x="94" y="193"/>
                  </a:lnTo>
                  <a:lnTo>
                    <a:pt x="89" y="193"/>
                  </a:lnTo>
                  <a:lnTo>
                    <a:pt x="81" y="194"/>
                  </a:lnTo>
                  <a:lnTo>
                    <a:pt x="71" y="197"/>
                  </a:lnTo>
                  <a:lnTo>
                    <a:pt x="63" y="205"/>
                  </a:lnTo>
                  <a:lnTo>
                    <a:pt x="56" y="215"/>
                  </a:lnTo>
                  <a:lnTo>
                    <a:pt x="52" y="232"/>
                  </a:lnTo>
                  <a:lnTo>
                    <a:pt x="52" y="147"/>
                  </a:lnTo>
                  <a:lnTo>
                    <a:pt x="54" y="147"/>
                  </a:lnTo>
                  <a:lnTo>
                    <a:pt x="59" y="147"/>
                  </a:lnTo>
                  <a:lnTo>
                    <a:pt x="66" y="144"/>
                  </a:lnTo>
                  <a:lnTo>
                    <a:pt x="74" y="141"/>
                  </a:lnTo>
                  <a:lnTo>
                    <a:pt x="82" y="136"/>
                  </a:lnTo>
                  <a:lnTo>
                    <a:pt x="90" y="128"/>
                  </a:lnTo>
                  <a:lnTo>
                    <a:pt x="95" y="117"/>
                  </a:lnTo>
                  <a:lnTo>
                    <a:pt x="97" y="102"/>
                  </a:lnTo>
                  <a:lnTo>
                    <a:pt x="94" y="102"/>
                  </a:lnTo>
                  <a:lnTo>
                    <a:pt x="89" y="102"/>
                  </a:lnTo>
                  <a:lnTo>
                    <a:pt x="81" y="105"/>
                  </a:lnTo>
                  <a:lnTo>
                    <a:pt x="71" y="109"/>
                  </a:lnTo>
                  <a:lnTo>
                    <a:pt x="63" y="116"/>
                  </a:lnTo>
                  <a:lnTo>
                    <a:pt x="56" y="126"/>
                  </a:lnTo>
                  <a:lnTo>
                    <a:pt x="52" y="141"/>
                  </a:lnTo>
                  <a:lnTo>
                    <a:pt x="52" y="46"/>
                  </a:lnTo>
                  <a:lnTo>
                    <a:pt x="51" y="43"/>
                  </a:lnTo>
                  <a:lnTo>
                    <a:pt x="51" y="37"/>
                  </a:lnTo>
                  <a:lnTo>
                    <a:pt x="49" y="31"/>
                  </a:lnTo>
                  <a:lnTo>
                    <a:pt x="45" y="23"/>
                  </a:lnTo>
                  <a:lnTo>
                    <a:pt x="40" y="15"/>
                  </a:lnTo>
                  <a:lnTo>
                    <a:pt x="32" y="6"/>
                  </a:lnTo>
                  <a:lnTo>
                    <a:pt x="21" y="2"/>
                  </a:lnTo>
                  <a:lnTo>
                    <a:pt x="6" y="0"/>
                  </a:lnTo>
                  <a:lnTo>
                    <a:pt x="6" y="2"/>
                  </a:lnTo>
                  <a:lnTo>
                    <a:pt x="8" y="9"/>
                  </a:lnTo>
                  <a:lnTo>
                    <a:pt x="12" y="17"/>
                  </a:lnTo>
                  <a:lnTo>
                    <a:pt x="16" y="27"/>
                  </a:lnTo>
                  <a:lnTo>
                    <a:pt x="23" y="36"/>
                  </a:lnTo>
                  <a:lnTo>
                    <a:pt x="33" y="43"/>
                  </a:lnTo>
                  <a:lnTo>
                    <a:pt x="45" y="46"/>
                  </a:lnTo>
                  <a:lnTo>
                    <a:pt x="45" y="113"/>
                  </a:lnTo>
                  <a:lnTo>
                    <a:pt x="45" y="112"/>
                  </a:lnTo>
                  <a:lnTo>
                    <a:pt x="45" y="106"/>
                  </a:lnTo>
                  <a:lnTo>
                    <a:pt x="44" y="98"/>
                  </a:lnTo>
                  <a:lnTo>
                    <a:pt x="40" y="90"/>
                  </a:lnTo>
                  <a:lnTo>
                    <a:pt x="35" y="82"/>
                  </a:lnTo>
                  <a:lnTo>
                    <a:pt x="27" y="75"/>
                  </a:lnTo>
                  <a:lnTo>
                    <a:pt x="16" y="70"/>
                  </a:lnTo>
                  <a:lnTo>
                    <a:pt x="1" y="67"/>
                  </a:lnTo>
                  <a:lnTo>
                    <a:pt x="0" y="70"/>
                  </a:lnTo>
                  <a:lnTo>
                    <a:pt x="0" y="75"/>
                  </a:lnTo>
                  <a:lnTo>
                    <a:pt x="0" y="82"/>
                  </a:lnTo>
                  <a:lnTo>
                    <a:pt x="2" y="91"/>
                  </a:lnTo>
                  <a:lnTo>
                    <a:pt x="6" y="100"/>
                  </a:lnTo>
                  <a:lnTo>
                    <a:pt x="14" y="109"/>
                  </a:lnTo>
                  <a:lnTo>
                    <a:pt x="28" y="114"/>
                  </a:lnTo>
                  <a:lnTo>
                    <a:pt x="45" y="118"/>
                  </a:lnTo>
                  <a:lnTo>
                    <a:pt x="45" y="209"/>
                  </a:lnTo>
                  <a:lnTo>
                    <a:pt x="45" y="207"/>
                  </a:lnTo>
                  <a:lnTo>
                    <a:pt x="45" y="202"/>
                  </a:lnTo>
                  <a:lnTo>
                    <a:pt x="43" y="195"/>
                  </a:lnTo>
                  <a:lnTo>
                    <a:pt x="40" y="188"/>
                  </a:lnTo>
                  <a:lnTo>
                    <a:pt x="33" y="182"/>
                  </a:lnTo>
                  <a:lnTo>
                    <a:pt x="24" y="178"/>
                  </a:lnTo>
                  <a:lnTo>
                    <a:pt x="12" y="175"/>
                  </a:lnTo>
                  <a:lnTo>
                    <a:pt x="12" y="178"/>
                  </a:lnTo>
                  <a:lnTo>
                    <a:pt x="10" y="182"/>
                  </a:lnTo>
                  <a:lnTo>
                    <a:pt x="10" y="188"/>
                  </a:lnTo>
                  <a:lnTo>
                    <a:pt x="13" y="197"/>
                  </a:lnTo>
                  <a:lnTo>
                    <a:pt x="20" y="205"/>
                  </a:lnTo>
                  <a:lnTo>
                    <a:pt x="29" y="211"/>
                  </a:lnTo>
                  <a:lnTo>
                    <a:pt x="45" y="215"/>
                  </a:lnTo>
                  <a:lnTo>
                    <a:pt x="45" y="373"/>
                  </a:lnTo>
                  <a:lnTo>
                    <a:pt x="52" y="37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7" name="Freeform 23"/>
            <p:cNvSpPr>
              <a:spLocks/>
            </p:cNvSpPr>
            <p:nvPr/>
          </p:nvSpPr>
          <p:spPr bwMode="gray">
            <a:xfrm>
              <a:off x="2708" y="216"/>
              <a:ext cx="97" cy="373"/>
            </a:xfrm>
            <a:custGeom>
              <a:avLst/>
              <a:gdLst>
                <a:gd name="T0" fmla="*/ 51 w 97"/>
                <a:gd name="T1" fmla="*/ 237 h 373"/>
                <a:gd name="T2" fmla="*/ 60 w 97"/>
                <a:gd name="T3" fmla="*/ 237 h 373"/>
                <a:gd name="T4" fmla="*/ 74 w 97"/>
                <a:gd name="T5" fmla="*/ 232 h 373"/>
                <a:gd name="T6" fmla="*/ 91 w 97"/>
                <a:gd name="T7" fmla="*/ 218 h 373"/>
                <a:gd name="T8" fmla="*/ 97 w 97"/>
                <a:gd name="T9" fmla="*/ 193 h 373"/>
                <a:gd name="T10" fmla="*/ 89 w 97"/>
                <a:gd name="T11" fmla="*/ 193 h 373"/>
                <a:gd name="T12" fmla="*/ 72 w 97"/>
                <a:gd name="T13" fmla="*/ 197 h 373"/>
                <a:gd name="T14" fmla="*/ 55 w 97"/>
                <a:gd name="T15" fmla="*/ 215 h 373"/>
                <a:gd name="T16" fmla="*/ 51 w 97"/>
                <a:gd name="T17" fmla="*/ 147 h 373"/>
                <a:gd name="T18" fmla="*/ 60 w 97"/>
                <a:gd name="T19" fmla="*/ 147 h 373"/>
                <a:gd name="T20" fmla="*/ 74 w 97"/>
                <a:gd name="T21" fmla="*/ 141 h 373"/>
                <a:gd name="T22" fmla="*/ 91 w 97"/>
                <a:gd name="T23" fmla="*/ 128 h 373"/>
                <a:gd name="T24" fmla="*/ 97 w 97"/>
                <a:gd name="T25" fmla="*/ 102 h 373"/>
                <a:gd name="T26" fmla="*/ 89 w 97"/>
                <a:gd name="T27" fmla="*/ 102 h 373"/>
                <a:gd name="T28" fmla="*/ 72 w 97"/>
                <a:gd name="T29" fmla="*/ 109 h 373"/>
                <a:gd name="T30" fmla="*/ 55 w 97"/>
                <a:gd name="T31" fmla="*/ 126 h 373"/>
                <a:gd name="T32" fmla="*/ 51 w 97"/>
                <a:gd name="T33" fmla="*/ 46 h 373"/>
                <a:gd name="T34" fmla="*/ 51 w 97"/>
                <a:gd name="T35" fmla="*/ 37 h 373"/>
                <a:gd name="T36" fmla="*/ 46 w 97"/>
                <a:gd name="T37" fmla="*/ 23 h 373"/>
                <a:gd name="T38" fmla="*/ 33 w 97"/>
                <a:gd name="T39" fmla="*/ 6 h 373"/>
                <a:gd name="T40" fmla="*/ 7 w 97"/>
                <a:gd name="T41" fmla="*/ 0 h 373"/>
                <a:gd name="T42" fmla="*/ 8 w 97"/>
                <a:gd name="T43" fmla="*/ 9 h 373"/>
                <a:gd name="T44" fmla="*/ 16 w 97"/>
                <a:gd name="T45" fmla="*/ 27 h 373"/>
                <a:gd name="T46" fmla="*/ 34 w 97"/>
                <a:gd name="T47" fmla="*/ 43 h 373"/>
                <a:gd name="T48" fmla="*/ 46 w 97"/>
                <a:gd name="T49" fmla="*/ 113 h 373"/>
                <a:gd name="T50" fmla="*/ 46 w 97"/>
                <a:gd name="T51" fmla="*/ 106 h 373"/>
                <a:gd name="T52" fmla="*/ 41 w 97"/>
                <a:gd name="T53" fmla="*/ 90 h 373"/>
                <a:gd name="T54" fmla="*/ 27 w 97"/>
                <a:gd name="T55" fmla="*/ 75 h 373"/>
                <a:gd name="T56" fmla="*/ 0 w 97"/>
                <a:gd name="T57" fmla="*/ 67 h 373"/>
                <a:gd name="T58" fmla="*/ 0 w 97"/>
                <a:gd name="T59" fmla="*/ 75 h 373"/>
                <a:gd name="T60" fmla="*/ 3 w 97"/>
                <a:gd name="T61" fmla="*/ 91 h 373"/>
                <a:gd name="T62" fmla="*/ 15 w 97"/>
                <a:gd name="T63" fmla="*/ 109 h 373"/>
                <a:gd name="T64" fmla="*/ 46 w 97"/>
                <a:gd name="T65" fmla="*/ 118 h 373"/>
                <a:gd name="T66" fmla="*/ 46 w 97"/>
                <a:gd name="T67" fmla="*/ 207 h 373"/>
                <a:gd name="T68" fmla="*/ 43 w 97"/>
                <a:gd name="T69" fmla="*/ 195 h 373"/>
                <a:gd name="T70" fmla="*/ 34 w 97"/>
                <a:gd name="T71" fmla="*/ 182 h 373"/>
                <a:gd name="T72" fmla="*/ 12 w 97"/>
                <a:gd name="T73" fmla="*/ 175 h 373"/>
                <a:gd name="T74" fmla="*/ 11 w 97"/>
                <a:gd name="T75" fmla="*/ 182 h 373"/>
                <a:gd name="T76" fmla="*/ 14 w 97"/>
                <a:gd name="T77" fmla="*/ 197 h 373"/>
                <a:gd name="T78" fmla="*/ 30 w 97"/>
                <a:gd name="T79" fmla="*/ 211 h 373"/>
                <a:gd name="T80" fmla="*/ 46 w 97"/>
                <a:gd name="T81" fmla="*/ 373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7" h="373">
                  <a:moveTo>
                    <a:pt x="51" y="373"/>
                  </a:moveTo>
                  <a:lnTo>
                    <a:pt x="51" y="237"/>
                  </a:lnTo>
                  <a:lnTo>
                    <a:pt x="54" y="237"/>
                  </a:lnTo>
                  <a:lnTo>
                    <a:pt x="60" y="237"/>
                  </a:lnTo>
                  <a:lnTo>
                    <a:pt x="66" y="236"/>
                  </a:lnTo>
                  <a:lnTo>
                    <a:pt x="74" y="232"/>
                  </a:lnTo>
                  <a:lnTo>
                    <a:pt x="82" y="226"/>
                  </a:lnTo>
                  <a:lnTo>
                    <a:pt x="91" y="218"/>
                  </a:lnTo>
                  <a:lnTo>
                    <a:pt x="95" y="207"/>
                  </a:lnTo>
                  <a:lnTo>
                    <a:pt x="97" y="193"/>
                  </a:lnTo>
                  <a:lnTo>
                    <a:pt x="95" y="193"/>
                  </a:lnTo>
                  <a:lnTo>
                    <a:pt x="89" y="193"/>
                  </a:lnTo>
                  <a:lnTo>
                    <a:pt x="81" y="194"/>
                  </a:lnTo>
                  <a:lnTo>
                    <a:pt x="72" y="197"/>
                  </a:lnTo>
                  <a:lnTo>
                    <a:pt x="64" y="205"/>
                  </a:lnTo>
                  <a:lnTo>
                    <a:pt x="55" y="215"/>
                  </a:lnTo>
                  <a:lnTo>
                    <a:pt x="51" y="232"/>
                  </a:lnTo>
                  <a:lnTo>
                    <a:pt x="51" y="147"/>
                  </a:lnTo>
                  <a:lnTo>
                    <a:pt x="54" y="147"/>
                  </a:lnTo>
                  <a:lnTo>
                    <a:pt x="60" y="147"/>
                  </a:lnTo>
                  <a:lnTo>
                    <a:pt x="66" y="144"/>
                  </a:lnTo>
                  <a:lnTo>
                    <a:pt x="74" y="141"/>
                  </a:lnTo>
                  <a:lnTo>
                    <a:pt x="82" y="136"/>
                  </a:lnTo>
                  <a:lnTo>
                    <a:pt x="91" y="128"/>
                  </a:lnTo>
                  <a:lnTo>
                    <a:pt x="95" y="117"/>
                  </a:lnTo>
                  <a:lnTo>
                    <a:pt x="97" y="102"/>
                  </a:lnTo>
                  <a:lnTo>
                    <a:pt x="95" y="102"/>
                  </a:lnTo>
                  <a:lnTo>
                    <a:pt x="89" y="102"/>
                  </a:lnTo>
                  <a:lnTo>
                    <a:pt x="81" y="105"/>
                  </a:lnTo>
                  <a:lnTo>
                    <a:pt x="72" y="109"/>
                  </a:lnTo>
                  <a:lnTo>
                    <a:pt x="64" y="116"/>
                  </a:lnTo>
                  <a:lnTo>
                    <a:pt x="55" y="126"/>
                  </a:lnTo>
                  <a:lnTo>
                    <a:pt x="51" y="141"/>
                  </a:lnTo>
                  <a:lnTo>
                    <a:pt x="51" y="46"/>
                  </a:lnTo>
                  <a:lnTo>
                    <a:pt x="51" y="43"/>
                  </a:lnTo>
                  <a:lnTo>
                    <a:pt x="51" y="37"/>
                  </a:lnTo>
                  <a:lnTo>
                    <a:pt x="49" y="31"/>
                  </a:lnTo>
                  <a:lnTo>
                    <a:pt x="46" y="23"/>
                  </a:lnTo>
                  <a:lnTo>
                    <a:pt x="41" y="15"/>
                  </a:lnTo>
                  <a:lnTo>
                    <a:pt x="33" y="6"/>
                  </a:lnTo>
                  <a:lnTo>
                    <a:pt x="22" y="2"/>
                  </a:lnTo>
                  <a:lnTo>
                    <a:pt x="7" y="0"/>
                  </a:lnTo>
                  <a:lnTo>
                    <a:pt x="7" y="2"/>
                  </a:lnTo>
                  <a:lnTo>
                    <a:pt x="8" y="9"/>
                  </a:lnTo>
                  <a:lnTo>
                    <a:pt x="11" y="17"/>
                  </a:lnTo>
                  <a:lnTo>
                    <a:pt x="16" y="27"/>
                  </a:lnTo>
                  <a:lnTo>
                    <a:pt x="23" y="36"/>
                  </a:lnTo>
                  <a:lnTo>
                    <a:pt x="34" y="43"/>
                  </a:lnTo>
                  <a:lnTo>
                    <a:pt x="46" y="46"/>
                  </a:lnTo>
                  <a:lnTo>
                    <a:pt x="46" y="113"/>
                  </a:lnTo>
                  <a:lnTo>
                    <a:pt x="46" y="112"/>
                  </a:lnTo>
                  <a:lnTo>
                    <a:pt x="46" y="106"/>
                  </a:lnTo>
                  <a:lnTo>
                    <a:pt x="43" y="98"/>
                  </a:lnTo>
                  <a:lnTo>
                    <a:pt x="41" y="90"/>
                  </a:lnTo>
                  <a:lnTo>
                    <a:pt x="35" y="82"/>
                  </a:lnTo>
                  <a:lnTo>
                    <a:pt x="27" y="75"/>
                  </a:lnTo>
                  <a:lnTo>
                    <a:pt x="16" y="70"/>
                  </a:lnTo>
                  <a:lnTo>
                    <a:pt x="0" y="67"/>
                  </a:lnTo>
                  <a:lnTo>
                    <a:pt x="0" y="70"/>
                  </a:lnTo>
                  <a:lnTo>
                    <a:pt x="0" y="75"/>
                  </a:lnTo>
                  <a:lnTo>
                    <a:pt x="0" y="82"/>
                  </a:lnTo>
                  <a:lnTo>
                    <a:pt x="3" y="91"/>
                  </a:lnTo>
                  <a:lnTo>
                    <a:pt x="7" y="100"/>
                  </a:lnTo>
                  <a:lnTo>
                    <a:pt x="15" y="109"/>
                  </a:lnTo>
                  <a:lnTo>
                    <a:pt x="28" y="114"/>
                  </a:lnTo>
                  <a:lnTo>
                    <a:pt x="46" y="118"/>
                  </a:lnTo>
                  <a:lnTo>
                    <a:pt x="46" y="209"/>
                  </a:lnTo>
                  <a:lnTo>
                    <a:pt x="46" y="207"/>
                  </a:lnTo>
                  <a:lnTo>
                    <a:pt x="45" y="202"/>
                  </a:lnTo>
                  <a:lnTo>
                    <a:pt x="43" y="195"/>
                  </a:lnTo>
                  <a:lnTo>
                    <a:pt x="39" y="188"/>
                  </a:lnTo>
                  <a:lnTo>
                    <a:pt x="34" y="182"/>
                  </a:lnTo>
                  <a:lnTo>
                    <a:pt x="24" y="178"/>
                  </a:lnTo>
                  <a:lnTo>
                    <a:pt x="12" y="175"/>
                  </a:lnTo>
                  <a:lnTo>
                    <a:pt x="12" y="178"/>
                  </a:lnTo>
                  <a:lnTo>
                    <a:pt x="11" y="182"/>
                  </a:lnTo>
                  <a:lnTo>
                    <a:pt x="11" y="188"/>
                  </a:lnTo>
                  <a:lnTo>
                    <a:pt x="14" y="197"/>
                  </a:lnTo>
                  <a:lnTo>
                    <a:pt x="19" y="205"/>
                  </a:lnTo>
                  <a:lnTo>
                    <a:pt x="30" y="211"/>
                  </a:lnTo>
                  <a:lnTo>
                    <a:pt x="46" y="215"/>
                  </a:lnTo>
                  <a:lnTo>
                    <a:pt x="46" y="373"/>
                  </a:lnTo>
                  <a:lnTo>
                    <a:pt x="51" y="373"/>
                  </a:lnTo>
                  <a:close/>
                </a:path>
              </a:pathLst>
            </a:custGeom>
            <a:solidFill>
              <a:srgbClr val="D7D7D7"/>
            </a:solidFill>
            <a:ln w="0">
              <a:solidFill>
                <a:srgbClr val="D7D7D7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049" name="Freeform 25"/>
          <p:cNvSpPr>
            <a:spLocks/>
          </p:cNvSpPr>
          <p:nvPr/>
        </p:nvSpPr>
        <p:spPr bwMode="gray">
          <a:xfrm>
            <a:off x="127003" y="6446843"/>
            <a:ext cx="11961284" cy="314325"/>
          </a:xfrm>
          <a:custGeom>
            <a:avLst/>
            <a:gdLst>
              <a:gd name="T0" fmla="*/ 4 w 5651"/>
              <a:gd name="T1" fmla="*/ 198 h 198"/>
              <a:gd name="T2" fmla="*/ 5651 w 5651"/>
              <a:gd name="T3" fmla="*/ 198 h 198"/>
              <a:gd name="T4" fmla="*/ 5646 w 5651"/>
              <a:gd name="T5" fmla="*/ 94 h 198"/>
              <a:gd name="T6" fmla="*/ 1491 w 5651"/>
              <a:gd name="T7" fmla="*/ 94 h 198"/>
              <a:gd name="T8" fmla="*/ 1343 w 5651"/>
              <a:gd name="T9" fmla="*/ 2 h 198"/>
              <a:gd name="T10" fmla="*/ 0 w 5651"/>
              <a:gd name="T11" fmla="*/ 0 h 198"/>
              <a:gd name="T12" fmla="*/ 4 w 5651"/>
              <a:gd name="T13" fmla="*/ 198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51" h="198">
                <a:moveTo>
                  <a:pt x="4" y="198"/>
                </a:moveTo>
                <a:lnTo>
                  <a:pt x="5651" y="198"/>
                </a:lnTo>
                <a:lnTo>
                  <a:pt x="5646" y="94"/>
                </a:lnTo>
                <a:lnTo>
                  <a:pt x="1491" y="94"/>
                </a:lnTo>
                <a:lnTo>
                  <a:pt x="1343" y="2"/>
                </a:lnTo>
                <a:lnTo>
                  <a:pt x="0" y="0"/>
                </a:lnTo>
                <a:lnTo>
                  <a:pt x="4" y="19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50" name="Freeform 26"/>
          <p:cNvSpPr>
            <a:spLocks/>
          </p:cNvSpPr>
          <p:nvPr/>
        </p:nvSpPr>
        <p:spPr bwMode="gray">
          <a:xfrm>
            <a:off x="127004" y="6491288"/>
            <a:ext cx="11967633" cy="279400"/>
          </a:xfrm>
          <a:custGeom>
            <a:avLst/>
            <a:gdLst>
              <a:gd name="T0" fmla="*/ 0 w 5650"/>
              <a:gd name="T1" fmla="*/ 176 h 176"/>
              <a:gd name="T2" fmla="*/ 5650 w 5650"/>
              <a:gd name="T3" fmla="*/ 169 h 176"/>
              <a:gd name="T4" fmla="*/ 5646 w 5650"/>
              <a:gd name="T5" fmla="*/ 95 h 176"/>
              <a:gd name="T6" fmla="*/ 1478 w 5650"/>
              <a:gd name="T7" fmla="*/ 95 h 176"/>
              <a:gd name="T8" fmla="*/ 1317 w 5650"/>
              <a:gd name="T9" fmla="*/ 3 h 176"/>
              <a:gd name="T10" fmla="*/ 0 w 5650"/>
              <a:gd name="T11" fmla="*/ 0 h 176"/>
              <a:gd name="T12" fmla="*/ 0 w 5650"/>
              <a:gd name="T13" fmla="*/ 176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50" h="176">
                <a:moveTo>
                  <a:pt x="0" y="176"/>
                </a:moveTo>
                <a:lnTo>
                  <a:pt x="5650" y="169"/>
                </a:lnTo>
                <a:lnTo>
                  <a:pt x="5646" y="95"/>
                </a:lnTo>
                <a:lnTo>
                  <a:pt x="1478" y="95"/>
                </a:lnTo>
                <a:lnTo>
                  <a:pt x="1317" y="3"/>
                </a:lnTo>
                <a:lnTo>
                  <a:pt x="0" y="0"/>
                </a:lnTo>
                <a:lnTo>
                  <a:pt x="0" y="1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51" name="Freeform 27" descr="Dark upward diagonal"/>
          <p:cNvSpPr>
            <a:spLocks/>
          </p:cNvSpPr>
          <p:nvPr/>
        </p:nvSpPr>
        <p:spPr bwMode="gray">
          <a:xfrm>
            <a:off x="122770" y="98425"/>
            <a:ext cx="11942233" cy="179388"/>
          </a:xfrm>
          <a:custGeom>
            <a:avLst/>
            <a:gdLst>
              <a:gd name="T0" fmla="*/ 0 w 5639"/>
              <a:gd name="T1" fmla="*/ 0 h 113"/>
              <a:gd name="T2" fmla="*/ 5582 w 5639"/>
              <a:gd name="T3" fmla="*/ 0 h 113"/>
              <a:gd name="T4" fmla="*/ 5639 w 5639"/>
              <a:gd name="T5" fmla="*/ 45 h 113"/>
              <a:gd name="T6" fmla="*/ 5636 w 5639"/>
              <a:gd name="T7" fmla="*/ 113 h 113"/>
              <a:gd name="T8" fmla="*/ 0 w 5639"/>
              <a:gd name="T9" fmla="*/ 113 h 113"/>
              <a:gd name="T10" fmla="*/ 0 w 5639"/>
              <a:gd name="T11" fmla="*/ 0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639" h="113">
                <a:moveTo>
                  <a:pt x="0" y="0"/>
                </a:moveTo>
                <a:lnTo>
                  <a:pt x="5582" y="0"/>
                </a:lnTo>
                <a:cubicBezTo>
                  <a:pt x="5630" y="3"/>
                  <a:pt x="5639" y="45"/>
                  <a:pt x="5639" y="45"/>
                </a:cubicBezTo>
                <a:lnTo>
                  <a:pt x="5636" y="113"/>
                </a:lnTo>
                <a:lnTo>
                  <a:pt x="0" y="113"/>
                </a:lnTo>
                <a:lnTo>
                  <a:pt x="0" y="0"/>
                </a:lnTo>
                <a:close/>
              </a:path>
            </a:pathLst>
          </a:custGeom>
          <a:pattFill prst="dkUpDiag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52" name="Freeform 28"/>
          <p:cNvSpPr>
            <a:spLocks/>
          </p:cNvSpPr>
          <p:nvPr/>
        </p:nvSpPr>
        <p:spPr bwMode="gray">
          <a:xfrm>
            <a:off x="122768" y="307980"/>
            <a:ext cx="11940117" cy="938213"/>
          </a:xfrm>
          <a:custGeom>
            <a:avLst/>
            <a:gdLst>
              <a:gd name="T0" fmla="*/ 5446 w 5446"/>
              <a:gd name="T1" fmla="*/ 0 h 531"/>
              <a:gd name="T2" fmla="*/ 0 w 5446"/>
              <a:gd name="T3" fmla="*/ 0 h 531"/>
              <a:gd name="T4" fmla="*/ 2 w 5446"/>
              <a:gd name="T5" fmla="*/ 470 h 531"/>
              <a:gd name="T6" fmla="*/ 4078 w 5446"/>
              <a:gd name="T7" fmla="*/ 474 h 531"/>
              <a:gd name="T8" fmla="*/ 4178 w 5446"/>
              <a:gd name="T9" fmla="*/ 527 h 531"/>
              <a:gd name="T10" fmla="*/ 5446 w 5446"/>
              <a:gd name="T11" fmla="*/ 531 h 531"/>
              <a:gd name="T12" fmla="*/ 5446 w 5446"/>
              <a:gd name="T13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446" h="531">
                <a:moveTo>
                  <a:pt x="5446" y="0"/>
                </a:moveTo>
                <a:lnTo>
                  <a:pt x="0" y="0"/>
                </a:lnTo>
                <a:lnTo>
                  <a:pt x="2" y="470"/>
                </a:lnTo>
                <a:lnTo>
                  <a:pt x="4078" y="474"/>
                </a:lnTo>
                <a:lnTo>
                  <a:pt x="4178" y="527"/>
                </a:lnTo>
                <a:lnTo>
                  <a:pt x="5446" y="531"/>
                </a:lnTo>
                <a:lnTo>
                  <a:pt x="5446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53" name="Freeform 29"/>
          <p:cNvSpPr>
            <a:spLocks/>
          </p:cNvSpPr>
          <p:nvPr/>
        </p:nvSpPr>
        <p:spPr bwMode="gray">
          <a:xfrm>
            <a:off x="122768" y="306388"/>
            <a:ext cx="11940117" cy="836612"/>
          </a:xfrm>
          <a:custGeom>
            <a:avLst/>
            <a:gdLst>
              <a:gd name="T0" fmla="*/ 5446 w 5446"/>
              <a:gd name="T1" fmla="*/ 0 h 531"/>
              <a:gd name="T2" fmla="*/ 0 w 5446"/>
              <a:gd name="T3" fmla="*/ 0 h 531"/>
              <a:gd name="T4" fmla="*/ 2 w 5446"/>
              <a:gd name="T5" fmla="*/ 470 h 531"/>
              <a:gd name="T6" fmla="*/ 4078 w 5446"/>
              <a:gd name="T7" fmla="*/ 474 h 531"/>
              <a:gd name="T8" fmla="*/ 4178 w 5446"/>
              <a:gd name="T9" fmla="*/ 527 h 531"/>
              <a:gd name="T10" fmla="*/ 5446 w 5446"/>
              <a:gd name="T11" fmla="*/ 531 h 531"/>
              <a:gd name="T12" fmla="*/ 5446 w 5446"/>
              <a:gd name="T13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446" h="531">
                <a:moveTo>
                  <a:pt x="5446" y="0"/>
                </a:moveTo>
                <a:lnTo>
                  <a:pt x="0" y="0"/>
                </a:lnTo>
                <a:lnTo>
                  <a:pt x="2" y="470"/>
                </a:lnTo>
                <a:lnTo>
                  <a:pt x="4078" y="474"/>
                </a:lnTo>
                <a:lnTo>
                  <a:pt x="4178" y="527"/>
                </a:lnTo>
                <a:lnTo>
                  <a:pt x="5446" y="531"/>
                </a:lnTo>
                <a:lnTo>
                  <a:pt x="5446" y="0"/>
                </a:lnTo>
                <a:close/>
              </a:path>
            </a:pathLst>
          </a:custGeom>
          <a:gradFill rotWithShape="0">
            <a:gsLst>
              <a:gs pos="0">
                <a:schemeClr val="bg1"/>
              </a:gs>
              <a:gs pos="100000">
                <a:schemeClr val="bg1">
                  <a:gamma/>
                  <a:tint val="66667"/>
                  <a:invGamma/>
                </a:schemeClr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56" name="Rectangle 32"/>
          <p:cNvSpPr>
            <a:spLocks noChangeArrowheads="1"/>
          </p:cNvSpPr>
          <p:nvPr/>
        </p:nvSpPr>
        <p:spPr bwMode="gray">
          <a:xfrm flipV="1">
            <a:off x="127003" y="6723063"/>
            <a:ext cx="11969751" cy="555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59" name="Freeform 35"/>
          <p:cNvSpPr>
            <a:spLocks/>
          </p:cNvSpPr>
          <p:nvPr/>
        </p:nvSpPr>
        <p:spPr bwMode="gray">
          <a:xfrm>
            <a:off x="9194804" y="1047750"/>
            <a:ext cx="2874433" cy="52388"/>
          </a:xfrm>
          <a:custGeom>
            <a:avLst/>
            <a:gdLst>
              <a:gd name="T0" fmla="*/ 0 w 1358"/>
              <a:gd name="T1" fmla="*/ 2 h 33"/>
              <a:gd name="T2" fmla="*/ 1358 w 1358"/>
              <a:gd name="T3" fmla="*/ 0 h 33"/>
              <a:gd name="T4" fmla="*/ 1356 w 1358"/>
              <a:gd name="T5" fmla="*/ 32 h 33"/>
              <a:gd name="T6" fmla="*/ 60 w 1358"/>
              <a:gd name="T7" fmla="*/ 33 h 33"/>
              <a:gd name="T8" fmla="*/ 0 w 1358"/>
              <a:gd name="T9" fmla="*/ 2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58" h="33">
                <a:moveTo>
                  <a:pt x="0" y="2"/>
                </a:moveTo>
                <a:lnTo>
                  <a:pt x="1358" y="0"/>
                </a:lnTo>
                <a:lnTo>
                  <a:pt x="1356" y="32"/>
                </a:lnTo>
                <a:lnTo>
                  <a:pt x="60" y="33"/>
                </a:lnTo>
                <a:lnTo>
                  <a:pt x="0" y="2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9600" y="238130"/>
            <a:ext cx="8636000" cy="868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gray">
          <a:xfrm>
            <a:off x="609600" y="1438280"/>
            <a:ext cx="10972800" cy="4733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gray">
          <a:xfrm>
            <a:off x="4064003" y="6311905"/>
            <a:ext cx="2283884" cy="290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000">
                <a:solidFill>
                  <a:srgbClr val="000000"/>
                </a:solidFill>
                <a:ea typeface="宋体" charset="-122"/>
              </a:defRPr>
            </a:lvl1pPr>
          </a:lstStyle>
          <a:p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6441017" y="6323013"/>
            <a:ext cx="3081867" cy="290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0000"/>
                </a:solidFill>
                <a:ea typeface="宋体" charset="-122"/>
              </a:defRPr>
            </a:lvl1pPr>
          </a:lstStyle>
          <a:p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9489021" y="6323013"/>
            <a:ext cx="2154767" cy="290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000000"/>
                </a:solidFill>
                <a:ea typeface="宋体" charset="-122"/>
              </a:defRPr>
            </a:lvl1pPr>
          </a:lstStyle>
          <a:p>
            <a:fld id="{B83CD15A-277F-4099-8A33-158E0EFB0053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1054" name="Rectangle 30" descr="7"/>
          <p:cNvSpPr>
            <a:spLocks noChangeArrowheads="1"/>
          </p:cNvSpPr>
          <p:nvPr/>
        </p:nvSpPr>
        <p:spPr bwMode="gray">
          <a:xfrm>
            <a:off x="10993968" y="415925"/>
            <a:ext cx="713317" cy="546100"/>
          </a:xfrm>
          <a:prstGeom prst="rect">
            <a:avLst/>
          </a:prstGeom>
          <a:blipFill dpi="0" rotWithShape="1">
            <a:blip r:embed="rId14"/>
            <a:srcRect/>
            <a:stretch>
              <a:fillRect/>
            </a:stretch>
          </a:blipFill>
          <a:ln w="9525">
            <a:solidFill>
              <a:srgbClr val="FFFF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55" name="Rectangle 31" descr="4"/>
          <p:cNvSpPr>
            <a:spLocks noChangeArrowheads="1"/>
          </p:cNvSpPr>
          <p:nvPr/>
        </p:nvSpPr>
        <p:spPr bwMode="gray">
          <a:xfrm>
            <a:off x="10160000" y="415925"/>
            <a:ext cx="713317" cy="546100"/>
          </a:xfrm>
          <a:prstGeom prst="rect">
            <a:avLst/>
          </a:prstGeom>
          <a:blipFill dpi="0" rotWithShape="1">
            <a:blip r:embed="rId15"/>
            <a:srcRect/>
            <a:stretch>
              <a:fillRect/>
            </a:stretch>
          </a:blipFill>
          <a:ln w="9525">
            <a:solidFill>
              <a:srgbClr val="FFFF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60" name="Rectangle 36"/>
          <p:cNvSpPr>
            <a:spLocks noChangeArrowheads="1"/>
          </p:cNvSpPr>
          <p:nvPr/>
        </p:nvSpPr>
        <p:spPr bwMode="gray">
          <a:xfrm>
            <a:off x="9334500" y="415925"/>
            <a:ext cx="713317" cy="546100"/>
          </a:xfrm>
          <a:prstGeom prst="rect">
            <a:avLst/>
          </a:prstGeom>
          <a:solidFill>
            <a:srgbClr val="FFFFFF">
              <a:alpha val="30000"/>
            </a:srgbClr>
          </a:solidFill>
          <a:ln w="9525">
            <a:solidFill>
              <a:srgbClr val="FFFF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175" y="6318088"/>
            <a:ext cx="1971675" cy="257175"/>
          </a:xfrm>
          <a:prstGeom prst="rect">
            <a:avLst/>
          </a:prstGeom>
        </p:spPr>
      </p:pic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微软雅黑"/>
          <a:ea typeface="微软雅黑"/>
          <a:cs typeface="微软雅黑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5pPr>
      <a:lvl6pPr marL="457189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6pPr>
      <a:lvl7pPr marL="914377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7pPr>
      <a:lvl8pPr marL="1371566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8pPr>
      <a:lvl9pPr marL="1828754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9pPr>
    </p:titleStyle>
    <p:bodyStyle>
      <a:lvl1pPr marL="342891" indent="-342891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rgbClr val="000000"/>
          </a:solidFill>
          <a:latin typeface="Arial" pitchFamily="34" charset="0"/>
          <a:ea typeface="楷体_GB2312" pitchFamily="49" charset="-122"/>
          <a:cs typeface="Arial" pitchFamily="34" charset="0"/>
        </a:defRPr>
      </a:lvl1pPr>
      <a:lvl2pPr marL="742932" indent="-285744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rgbClr val="000000"/>
          </a:solidFill>
          <a:latin typeface="Arial" pitchFamily="34" charset="0"/>
          <a:ea typeface="楷体_GB2312" pitchFamily="49" charset="-122"/>
          <a:cs typeface="Arial" pitchFamily="34" charset="0"/>
        </a:defRPr>
      </a:lvl2pPr>
      <a:lvl3pPr marL="1142971" indent="-228594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rgbClr val="000000"/>
          </a:solidFill>
          <a:latin typeface="Arial" pitchFamily="34" charset="0"/>
          <a:ea typeface="楷体_GB2312" pitchFamily="49" charset="-122"/>
          <a:cs typeface="Arial" pitchFamily="34" charset="0"/>
        </a:defRPr>
      </a:lvl3pPr>
      <a:lvl4pPr marL="1600160" indent="-228594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000000"/>
          </a:solidFill>
          <a:latin typeface="Arial" pitchFamily="34" charset="0"/>
          <a:ea typeface="楷体_GB2312" pitchFamily="49" charset="-122"/>
          <a:cs typeface="Arial" pitchFamily="34" charset="0"/>
        </a:defRPr>
      </a:lvl4pPr>
      <a:lvl5pPr marL="2057349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Arial" pitchFamily="34" charset="0"/>
          <a:ea typeface="楷体_GB2312" pitchFamily="49" charset="-122"/>
          <a:cs typeface="Arial" pitchFamily="34" charset="0"/>
        </a:defRPr>
      </a:lvl5pPr>
      <a:lvl6pPr marL="2514537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6pPr>
      <a:lvl7pPr marL="2971726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7pPr>
      <a:lvl8pPr marL="3428914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8pPr>
      <a:lvl9pPr marL="3886103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9pPr>
    </p:bodyStyle>
    <p:otherStyle>
      <a:defPPr>
        <a:defRPr lang="zh-CN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tiff"/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tiff"/><Relationship Id="rId2" Type="http://schemas.openxmlformats.org/officeDocument/2006/relationships/image" Target="../media/image39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ruanyf.github.io/es-checker/index.cn.html" TargetMode="External"/><Relationship Id="rId2" Type="http://schemas.openxmlformats.org/officeDocument/2006/relationships/hyperlink" Target="http://kangax.github.io/compat-table/es6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ogle/traceur-compiler" TargetMode="External"/><Relationship Id="rId2" Type="http://schemas.openxmlformats.org/officeDocument/2006/relationships/hyperlink" Target="https://babeljs.io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ECMAScript 6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7248128" y="4748483"/>
            <a:ext cx="45374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李海龙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r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互联网技术学院 教学总监</a:t>
            </a:r>
          </a:p>
          <a:p>
            <a:pPr algn="r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北京力鼎创软科技有限公司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6053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let</a:t>
            </a:r>
            <a:r>
              <a:rPr lang="zh-CN" altLang="en-US" dirty="0"/>
              <a:t>命令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暂时性死区</a:t>
            </a:r>
            <a:endParaRPr lang="en-US" altLang="zh-CN" dirty="0"/>
          </a:p>
          <a:p>
            <a:pPr lvl="1"/>
            <a:r>
              <a:rPr lang="en-US" altLang="zh-CN" dirty="0"/>
              <a:t>ES6</a:t>
            </a:r>
            <a:r>
              <a:rPr lang="zh-CN" altLang="en-US" dirty="0"/>
              <a:t>明确规定，如果区块中存在</a:t>
            </a:r>
            <a:r>
              <a:rPr lang="en-US" altLang="zh-CN" dirty="0"/>
              <a:t>let</a:t>
            </a:r>
            <a:r>
              <a:rPr lang="zh-CN" altLang="en-US" dirty="0"/>
              <a:t>和</a:t>
            </a:r>
            <a:r>
              <a:rPr lang="en-US" altLang="zh-CN" dirty="0" err="1"/>
              <a:t>const</a:t>
            </a:r>
            <a:r>
              <a:rPr lang="zh-CN" altLang="en-US" dirty="0"/>
              <a:t>命令，这个区块对这些命令声明的变量，从一开始就形成了封闭作用域。凡是在声明之前就使用这些变量，就会报错</a:t>
            </a:r>
            <a:endParaRPr lang="en-US" altLang="zh-CN" dirty="0"/>
          </a:p>
          <a:p>
            <a:pPr lvl="1"/>
            <a:r>
              <a:rPr lang="zh-CN" altLang="en-US" dirty="0"/>
              <a:t>在代码块内，使用</a:t>
            </a:r>
            <a:r>
              <a:rPr lang="en-US" altLang="zh-CN" dirty="0"/>
              <a:t>let</a:t>
            </a:r>
            <a:r>
              <a:rPr lang="zh-CN" altLang="en-US" dirty="0"/>
              <a:t>命令声明变量之前，该变量都是不可用的。这在语法上，称为“暂时性死区”（</a:t>
            </a:r>
            <a:r>
              <a:rPr lang="en-US" altLang="zh-CN" dirty="0"/>
              <a:t>temporal dead zone</a:t>
            </a:r>
            <a:r>
              <a:rPr lang="zh-CN" altLang="en-US" dirty="0"/>
              <a:t>，简称 </a:t>
            </a:r>
            <a:r>
              <a:rPr lang="en-US" altLang="zh-CN" dirty="0"/>
              <a:t>TDZ</a:t>
            </a:r>
            <a:r>
              <a:rPr lang="zh-CN" altLang="en-US" dirty="0"/>
              <a:t>）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9736" y="4437112"/>
            <a:ext cx="3807423" cy="19442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9006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let</a:t>
            </a:r>
            <a:r>
              <a:rPr lang="zh-CN" altLang="en-US" dirty="0"/>
              <a:t>命令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不允许重复声明</a:t>
            </a:r>
            <a:endParaRPr lang="en-US" altLang="zh-CN" dirty="0"/>
          </a:p>
          <a:p>
            <a:pPr lvl="1"/>
            <a:r>
              <a:rPr lang="en-US" altLang="zh-CN" dirty="0"/>
              <a:t>let</a:t>
            </a:r>
            <a:r>
              <a:rPr lang="zh-CN" altLang="en-US" dirty="0"/>
              <a:t>不允许在相同作用域内，重复声明同一个变量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132" y="2636912"/>
            <a:ext cx="3471180" cy="36724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2484" y="2631412"/>
            <a:ext cx="3565333" cy="32458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082468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块级作用域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/>
              <a:t>let</a:t>
            </a:r>
            <a:r>
              <a:rPr lang="zh-CN" altLang="en-US" sz="2800" dirty="0"/>
              <a:t>命令为 </a:t>
            </a:r>
            <a:r>
              <a:rPr lang="en-US" altLang="zh-CN" sz="2800" dirty="0"/>
              <a:t>JavaScript </a:t>
            </a:r>
            <a:r>
              <a:rPr lang="zh-CN" altLang="en-US" sz="2800" dirty="0"/>
              <a:t>新增了块级作用域</a:t>
            </a:r>
            <a:endParaRPr lang="en-US" altLang="zh-CN" sz="2800" dirty="0"/>
          </a:p>
          <a:p>
            <a:r>
              <a:rPr lang="en-US" altLang="zh-CN" sz="2800" dirty="0"/>
              <a:t>ES6 </a:t>
            </a:r>
            <a:r>
              <a:rPr lang="zh-CN" altLang="en-US" sz="2800" dirty="0"/>
              <a:t>允许块级作用域的任意嵌套</a:t>
            </a:r>
            <a:endParaRPr lang="en-US" altLang="zh-CN" sz="2800" dirty="0"/>
          </a:p>
          <a:p>
            <a:pPr lvl="1"/>
            <a:r>
              <a:rPr lang="zh-CN" altLang="en-US" sz="2400" dirty="0"/>
              <a:t>外层不允许访问内层定义的变量，但内层可以访问外层定义的变量</a:t>
            </a:r>
            <a:endParaRPr lang="en-US" altLang="zh-CN" sz="2400" dirty="0"/>
          </a:p>
          <a:p>
            <a:r>
              <a:rPr lang="en-US" altLang="zh-CN" sz="2800" dirty="0"/>
              <a:t>ES6 </a:t>
            </a:r>
            <a:r>
              <a:rPr lang="zh-CN" altLang="en-US" sz="2800" dirty="0"/>
              <a:t>允许在块级作用域之中声明函数。块级作用域之中，函数声明语句的行为类似于</a:t>
            </a:r>
            <a:r>
              <a:rPr lang="en-US" altLang="zh-CN" sz="2800" dirty="0"/>
              <a:t>let</a:t>
            </a:r>
            <a:r>
              <a:rPr lang="zh-CN" altLang="en-US" sz="2800" dirty="0"/>
              <a:t>，在块级作用域之外不可引用</a:t>
            </a:r>
            <a:endParaRPr lang="en-US" altLang="zh-CN" sz="2800" dirty="0"/>
          </a:p>
          <a:p>
            <a:pPr lvl="1"/>
            <a:r>
              <a:rPr lang="zh-CN" altLang="en-US" sz="2400" dirty="0"/>
              <a:t>注：此项在不同浏览器中存在不同解释方式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680" y="4293096"/>
            <a:ext cx="5162550" cy="2352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33860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const</a:t>
            </a:r>
            <a:r>
              <a:rPr lang="zh-CN" altLang="en-US" dirty="0"/>
              <a:t>命令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dirty="0" err="1"/>
              <a:t>const</a:t>
            </a:r>
            <a:r>
              <a:rPr lang="zh-CN" altLang="en-US" dirty="0"/>
              <a:t>声明一个常量。一旦声明，常量的值就不能改变</a:t>
            </a:r>
            <a:endParaRPr lang="en-US" altLang="zh-CN" dirty="0"/>
          </a:p>
          <a:p>
            <a:r>
              <a:rPr lang="en-US" altLang="zh-CN" dirty="0" err="1"/>
              <a:t>const</a:t>
            </a:r>
            <a:r>
              <a:rPr lang="zh-CN" altLang="en-US" dirty="0"/>
              <a:t>一旦声明，就必须立即初始化，不能留到以后赋值</a:t>
            </a:r>
            <a:endParaRPr lang="en-US" altLang="zh-CN" dirty="0"/>
          </a:p>
          <a:p>
            <a:r>
              <a:rPr lang="en-US" altLang="zh-CN" dirty="0" err="1"/>
              <a:t>const</a:t>
            </a:r>
            <a:r>
              <a:rPr lang="zh-CN" altLang="en-US" dirty="0"/>
              <a:t>的作用域与</a:t>
            </a:r>
            <a:r>
              <a:rPr lang="en-US" altLang="zh-CN" dirty="0"/>
              <a:t>let</a:t>
            </a:r>
            <a:r>
              <a:rPr lang="zh-CN" altLang="en-US" dirty="0"/>
              <a:t>命令相同：只在声明所在的块级作用域内有效</a:t>
            </a:r>
            <a:endParaRPr lang="en-US" altLang="zh-CN" dirty="0"/>
          </a:p>
          <a:p>
            <a:r>
              <a:rPr lang="en-US" altLang="zh-CN" dirty="0" err="1"/>
              <a:t>const</a:t>
            </a:r>
            <a:r>
              <a:rPr lang="zh-CN" altLang="en-US" dirty="0"/>
              <a:t>实际上保证的，并不是变量的值不得改动，而是变量指向的那个内存地址不得改动</a:t>
            </a:r>
            <a:endParaRPr lang="en-US" altLang="zh-CN" dirty="0"/>
          </a:p>
          <a:p>
            <a:pPr lvl="1"/>
            <a:r>
              <a:rPr lang="zh-CN" altLang="en-US" dirty="0"/>
              <a:t>对于简单类型的数据（数值、字符串、布尔值），值就保存在变量指向的那个内存地址，因此等同于常量</a:t>
            </a:r>
            <a:endParaRPr lang="en-US" altLang="zh-CN" dirty="0"/>
          </a:p>
          <a:p>
            <a:pPr lvl="1"/>
            <a:r>
              <a:rPr lang="zh-CN" altLang="en-US" dirty="0"/>
              <a:t>对于复合类型的数据（主要是对象和数组），变量指向的内存地址，保存的只是一个指针，</a:t>
            </a:r>
            <a:r>
              <a:rPr lang="en-US" altLang="zh-CN" dirty="0" err="1"/>
              <a:t>const</a:t>
            </a:r>
            <a:r>
              <a:rPr lang="zh-CN" altLang="en-US" dirty="0"/>
              <a:t>只能保证这个指针是固定的，至于它指向的数据结构是不是可变的，就完全不能控制了</a:t>
            </a:r>
          </a:p>
        </p:txBody>
      </p:sp>
    </p:spTree>
    <p:extLst>
      <p:ext uri="{BB962C8B-B14F-4D97-AF65-F5344CB8AC3E}">
        <p14:creationId xmlns:p14="http://schemas.microsoft.com/office/powerpoint/2010/main" val="35651807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顶层对象的属性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顶层对象，在浏览器环境指的是</a:t>
            </a:r>
            <a:r>
              <a:rPr lang="en-US" altLang="zh-CN" dirty="0"/>
              <a:t>window</a:t>
            </a:r>
            <a:r>
              <a:rPr lang="zh-CN" altLang="en-US" dirty="0"/>
              <a:t>对象，在</a:t>
            </a:r>
            <a:r>
              <a:rPr lang="en-US" altLang="zh-CN" dirty="0"/>
              <a:t>Node</a:t>
            </a:r>
            <a:r>
              <a:rPr lang="zh-CN" altLang="en-US" dirty="0"/>
              <a:t>指的是</a:t>
            </a:r>
            <a:r>
              <a:rPr lang="en-US" altLang="zh-CN" dirty="0"/>
              <a:t>global</a:t>
            </a:r>
            <a:r>
              <a:rPr lang="zh-CN" altLang="en-US" dirty="0"/>
              <a:t>对象</a:t>
            </a:r>
            <a:endParaRPr lang="en-US" altLang="zh-CN" dirty="0"/>
          </a:p>
          <a:p>
            <a:r>
              <a:rPr lang="zh-CN" altLang="en-US" dirty="0"/>
              <a:t>在</a:t>
            </a:r>
            <a:r>
              <a:rPr lang="en-US" altLang="zh-CN" dirty="0"/>
              <a:t>ES6</a:t>
            </a:r>
            <a:r>
              <a:rPr lang="zh-CN" altLang="en-US" dirty="0"/>
              <a:t>中</a:t>
            </a:r>
            <a:endParaRPr lang="en-US" altLang="zh-CN" dirty="0"/>
          </a:p>
          <a:p>
            <a:pPr lvl="1"/>
            <a:r>
              <a:rPr lang="en-US" altLang="zh-CN" dirty="0" err="1"/>
              <a:t>var</a:t>
            </a:r>
            <a:r>
              <a:rPr lang="zh-CN" altLang="en-US" dirty="0"/>
              <a:t>命令和</a:t>
            </a:r>
            <a:r>
              <a:rPr lang="en-US" altLang="zh-CN" dirty="0"/>
              <a:t>function</a:t>
            </a:r>
            <a:r>
              <a:rPr lang="zh-CN" altLang="en-US" dirty="0"/>
              <a:t>命令声明的全局变量，依旧是顶层对象的属性（与</a:t>
            </a:r>
            <a:r>
              <a:rPr lang="en-US" altLang="zh-CN" dirty="0"/>
              <a:t>ES5</a:t>
            </a:r>
            <a:r>
              <a:rPr lang="zh-CN" altLang="en-US" dirty="0"/>
              <a:t>兼容）</a:t>
            </a:r>
            <a:endParaRPr lang="en-US" altLang="zh-CN" dirty="0"/>
          </a:p>
          <a:p>
            <a:pPr lvl="1"/>
            <a:r>
              <a:rPr lang="en-US" altLang="zh-CN" dirty="0"/>
              <a:t>let</a:t>
            </a:r>
            <a:r>
              <a:rPr lang="zh-CN" altLang="en-US" dirty="0"/>
              <a:t>命令、</a:t>
            </a:r>
            <a:r>
              <a:rPr lang="en-US" altLang="zh-CN" dirty="0" err="1"/>
              <a:t>const</a:t>
            </a:r>
            <a:r>
              <a:rPr lang="zh-CN" altLang="en-US" dirty="0"/>
              <a:t>命令、</a:t>
            </a:r>
            <a:r>
              <a:rPr lang="en-US" altLang="zh-CN" dirty="0"/>
              <a:t>class</a:t>
            </a:r>
            <a:r>
              <a:rPr lang="zh-CN" altLang="en-US" dirty="0"/>
              <a:t>命令声明的全局变量，不属于顶层对象的属性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728" y="4653136"/>
            <a:ext cx="3888432" cy="18726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70241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变量的解构赋值</a:t>
            </a:r>
          </a:p>
        </p:txBody>
      </p:sp>
    </p:spTree>
    <p:extLst>
      <p:ext uri="{BB962C8B-B14F-4D97-AF65-F5344CB8AC3E}">
        <p14:creationId xmlns:p14="http://schemas.microsoft.com/office/powerpoint/2010/main" val="29240447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数组的解构赋值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ES6 </a:t>
            </a:r>
            <a:r>
              <a:rPr lang="zh-CN" altLang="en-US" dirty="0"/>
              <a:t>允许按照一定模式，从数组和对象中提取值，对变量进行赋值，这被称为解构（</a:t>
            </a:r>
            <a:r>
              <a:rPr lang="en-US" altLang="zh-CN" dirty="0" err="1"/>
              <a:t>Destructuring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本质上，这种写法属于“模式匹配”，只要等号两边的模式相同，左边的变量就会被赋予对应的值</a:t>
            </a:r>
            <a:endParaRPr lang="en-US" altLang="zh-CN" dirty="0"/>
          </a:p>
          <a:p>
            <a:r>
              <a:rPr lang="zh-CN" altLang="en-US" dirty="0"/>
              <a:t>如果解构不成功，变量的值就等于</a:t>
            </a:r>
            <a:r>
              <a:rPr lang="en-US" altLang="zh-CN" dirty="0"/>
              <a:t>undefined</a:t>
            </a:r>
          </a:p>
          <a:p>
            <a:r>
              <a:rPr lang="zh-CN" altLang="en-US" dirty="0"/>
              <a:t>如果等号的右边不是数组（或者严格地说，不是可遍历的结构），那么将会报错</a:t>
            </a:r>
          </a:p>
        </p:txBody>
      </p:sp>
    </p:spTree>
    <p:extLst>
      <p:ext uri="{BB962C8B-B14F-4D97-AF65-F5344CB8AC3E}">
        <p14:creationId xmlns:p14="http://schemas.microsoft.com/office/powerpoint/2010/main" val="3170237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数组的解构赋值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680" y="1412776"/>
            <a:ext cx="4464496" cy="46505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97756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数组的解构赋值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解构赋值允许指定默认值</a:t>
            </a:r>
            <a:endParaRPr lang="en-US" altLang="zh-CN" dirty="0"/>
          </a:p>
          <a:p>
            <a:r>
              <a:rPr lang="en-US" altLang="zh-CN" dirty="0"/>
              <a:t>ES6 </a:t>
            </a:r>
            <a:r>
              <a:rPr lang="zh-CN" altLang="en-US" dirty="0"/>
              <a:t>内部使用严格相等运算符（</a:t>
            </a:r>
            <a:r>
              <a:rPr lang="en-US" altLang="zh-CN" dirty="0"/>
              <a:t>===</a:t>
            </a:r>
            <a:r>
              <a:rPr lang="zh-CN" altLang="en-US" dirty="0"/>
              <a:t>），判断一个位置是否有值。所以，如果一个数组成员不严格等于</a:t>
            </a:r>
            <a:r>
              <a:rPr lang="en-US" altLang="zh-CN" dirty="0"/>
              <a:t>undefined</a:t>
            </a:r>
            <a:r>
              <a:rPr lang="zh-CN" altLang="en-US" dirty="0"/>
              <a:t>，默认值是不会生效的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5640" y="3717032"/>
            <a:ext cx="5676230" cy="26154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44752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对象的解构赋值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对象的解构与数组有一个重要的不同</a:t>
            </a:r>
            <a:endParaRPr lang="en-US" altLang="zh-CN" dirty="0"/>
          </a:p>
          <a:p>
            <a:pPr lvl="1"/>
            <a:r>
              <a:rPr lang="zh-CN" altLang="en-US" dirty="0"/>
              <a:t>数组的元素是按次序排列的，变量的取值由它的位置决定；</a:t>
            </a:r>
            <a:endParaRPr lang="en-US" altLang="zh-CN" dirty="0"/>
          </a:p>
          <a:p>
            <a:pPr lvl="1"/>
            <a:r>
              <a:rPr lang="zh-CN" altLang="en-US" dirty="0"/>
              <a:t>对象的属性没有次序，变量必须与属性同名，才能取到正确的值</a:t>
            </a:r>
            <a:endParaRPr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如果对象名称与变量名称不同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520" y="3068960"/>
            <a:ext cx="8051800" cy="1651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520" y="5373216"/>
            <a:ext cx="6299200" cy="673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83211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ECMAScript 6</a:t>
            </a:r>
            <a:r>
              <a:rPr lang="zh-CN" altLang="en-US" dirty="0"/>
              <a:t>概述</a:t>
            </a:r>
          </a:p>
        </p:txBody>
      </p:sp>
    </p:spTree>
    <p:extLst>
      <p:ext uri="{BB962C8B-B14F-4D97-AF65-F5344CB8AC3E}">
        <p14:creationId xmlns:p14="http://schemas.microsoft.com/office/powerpoint/2010/main" val="5169916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对象的解构赋值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解构也可以用于嵌套结构的对象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688" y="2132856"/>
            <a:ext cx="3848100" cy="37973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5673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字符串的解构赋值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字符串也可以解构赋值。此时，字符串被转换成了一个类似数组的对象</a:t>
            </a:r>
            <a:endParaRPr lang="en-US" altLang="zh-CN" dirty="0"/>
          </a:p>
          <a:p>
            <a:r>
              <a:rPr lang="zh-CN" altLang="en-US" dirty="0"/>
              <a:t>类似数组的对象都有一个</a:t>
            </a:r>
            <a:r>
              <a:rPr lang="en-US" altLang="zh-CN" dirty="0"/>
              <a:t>length</a:t>
            </a:r>
            <a:r>
              <a:rPr lang="zh-CN" altLang="en-US" dirty="0"/>
              <a:t>属性，因此还可以对这个属性解构赋值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1150" y="3231956"/>
            <a:ext cx="3949700" cy="3238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48679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数值和布尔值的解构赋值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解构赋值时，如果等号右边是数值和布尔值，则会先转为对象</a:t>
            </a:r>
            <a:endParaRPr lang="en-US" altLang="zh-CN" dirty="0"/>
          </a:p>
          <a:p>
            <a:r>
              <a:rPr lang="zh-CN" altLang="en-US" dirty="0"/>
              <a:t>由于</a:t>
            </a:r>
            <a:r>
              <a:rPr lang="en-US" altLang="zh-CN" dirty="0"/>
              <a:t>undefined</a:t>
            </a:r>
            <a:r>
              <a:rPr lang="zh-CN" altLang="en-US" dirty="0"/>
              <a:t>和</a:t>
            </a:r>
            <a:r>
              <a:rPr lang="en-US" altLang="zh-CN" dirty="0"/>
              <a:t>null</a:t>
            </a:r>
            <a:r>
              <a:rPr lang="zh-CN" altLang="en-US" dirty="0"/>
              <a:t>无法转为对象，所以对它们进行解构赋值，都会报错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7608" y="3717032"/>
            <a:ext cx="6286500" cy="2159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047357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函数参数的解构赋值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函数的参数也可以使用解构赋值</a:t>
            </a:r>
            <a:endParaRPr lang="en-US" altLang="zh-CN" dirty="0"/>
          </a:p>
          <a:p>
            <a:pPr lvl="1"/>
            <a:r>
              <a:rPr lang="zh-CN" altLang="en-US" dirty="0"/>
              <a:t>函数</a:t>
            </a:r>
            <a:r>
              <a:rPr lang="en-US" altLang="zh-CN" dirty="0"/>
              <a:t>add</a:t>
            </a:r>
            <a:r>
              <a:rPr lang="zh-CN" altLang="en-US" dirty="0"/>
              <a:t>的参数表面上是一个数组，但在传入参数的那一刻，数组参数就被解构成变量</a:t>
            </a:r>
            <a:r>
              <a:rPr lang="en-US" altLang="zh-CN" dirty="0"/>
              <a:t>x</a:t>
            </a:r>
            <a:r>
              <a:rPr lang="zh-CN" altLang="en-US" dirty="0"/>
              <a:t>和</a:t>
            </a:r>
            <a:r>
              <a:rPr lang="en-US" altLang="zh-CN" dirty="0"/>
              <a:t>y</a:t>
            </a:r>
            <a:r>
              <a:rPr lang="zh-CN" altLang="en-US" dirty="0"/>
              <a:t>。对于函数内部的代码来说，它们能感受到的参数就是</a:t>
            </a:r>
            <a:r>
              <a:rPr lang="en-US" altLang="zh-CN" dirty="0"/>
              <a:t>x</a:t>
            </a:r>
            <a:r>
              <a:rPr lang="zh-CN" altLang="en-US" dirty="0"/>
              <a:t>和</a:t>
            </a:r>
            <a:r>
              <a:rPr lang="en-US" altLang="zh-CN" dirty="0"/>
              <a:t>y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9736" y="3717032"/>
            <a:ext cx="3771900" cy="2159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002946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解构赋值应用场景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交换变量的值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6100" y="2852742"/>
            <a:ext cx="3479800" cy="1905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76109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解构赋值应用场景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从函数返回多个值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1824" y="1538292"/>
            <a:ext cx="3797300" cy="4533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61462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解构赋值应用场景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函数参数的定义</a:t>
            </a:r>
            <a:endParaRPr lang="en-US" altLang="zh-CN" dirty="0"/>
          </a:p>
          <a:p>
            <a:pPr lvl="1"/>
            <a:r>
              <a:rPr lang="zh-CN" altLang="en-US" dirty="0"/>
              <a:t>解构赋值可以方便地将一组参数与变量名对应起来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1704" y="2924944"/>
            <a:ext cx="4572000" cy="2743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9114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解构赋值应用场景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提取</a:t>
            </a:r>
            <a:r>
              <a:rPr kumimoji="1" lang="en-US" altLang="zh-CN" dirty="0"/>
              <a:t>JSON</a:t>
            </a:r>
            <a:r>
              <a:rPr kumimoji="1" lang="zh-CN" altLang="en-US" dirty="0"/>
              <a:t>数据</a:t>
            </a:r>
            <a:endParaRPr kumimoji="1" lang="en-US" altLang="zh-CN" dirty="0"/>
          </a:p>
          <a:p>
            <a:pPr lvl="1"/>
            <a:r>
              <a:rPr lang="zh-CN" altLang="en-US" dirty="0"/>
              <a:t>可以快速提取 </a:t>
            </a:r>
            <a:r>
              <a:rPr lang="en-US" altLang="zh-CN" dirty="0"/>
              <a:t>JSON </a:t>
            </a:r>
            <a:r>
              <a:rPr lang="zh-CN" altLang="en-US" dirty="0"/>
              <a:t>数据的值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6150" y="2780928"/>
            <a:ext cx="5219700" cy="3594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02642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解构赋值应用场景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函数参数的默认值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5760" y="2204864"/>
            <a:ext cx="4025900" cy="381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02470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解构赋值应用场景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遍历</a:t>
            </a:r>
            <a:r>
              <a:rPr kumimoji="1" lang="en-US" altLang="zh-CN" dirty="0"/>
              <a:t>Map</a:t>
            </a:r>
            <a:r>
              <a:rPr kumimoji="1" lang="zh-CN" altLang="en-US" dirty="0"/>
              <a:t>结构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480" y="2276872"/>
            <a:ext cx="4432300" cy="3263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048" y="2276872"/>
            <a:ext cx="3035300" cy="2489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58863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ECMAScript 6</a:t>
            </a:r>
            <a:r>
              <a:rPr lang="zh-CN" altLang="en-US" dirty="0"/>
              <a:t>概述</a:t>
            </a:r>
          </a:p>
        </p:txBody>
      </p:sp>
    </p:spTree>
    <p:extLst>
      <p:ext uri="{BB962C8B-B14F-4D97-AF65-F5344CB8AC3E}">
        <p14:creationId xmlns:p14="http://schemas.microsoft.com/office/powerpoint/2010/main" val="1680835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解构赋值应用场景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输入模块的指定方法</a:t>
            </a:r>
            <a:endParaRPr kumimoji="1" lang="en-US" altLang="zh-CN" dirty="0"/>
          </a:p>
          <a:p>
            <a:pPr lvl="1"/>
            <a:r>
              <a:rPr lang="zh-CN" altLang="en-US" dirty="0"/>
              <a:t>加载模块时，往往需要指定输入哪些方法。解构赋值使得输入语句非常清晰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950" y="3151192"/>
            <a:ext cx="7150100" cy="1308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99756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字符串的扩展</a:t>
            </a:r>
          </a:p>
        </p:txBody>
      </p:sp>
    </p:spTree>
    <p:extLst>
      <p:ext uri="{BB962C8B-B14F-4D97-AF65-F5344CB8AC3E}">
        <p14:creationId xmlns:p14="http://schemas.microsoft.com/office/powerpoint/2010/main" val="5917098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it-IT" dirty="0"/>
              <a:t>字符的 </a:t>
            </a:r>
            <a:r>
              <a:rPr lang="it-IT" altLang="zh-CN" dirty="0" err="1"/>
              <a:t>Unicode</a:t>
            </a:r>
            <a:r>
              <a:rPr lang="it-IT" altLang="zh-CN" dirty="0"/>
              <a:t> </a:t>
            </a:r>
            <a:r>
              <a:rPr lang="zh-CN" altLang="it-IT" dirty="0"/>
              <a:t>表示法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JavaScript </a:t>
            </a:r>
            <a:r>
              <a:rPr lang="zh-CN" altLang="en-US" dirty="0"/>
              <a:t>允许采用</a:t>
            </a:r>
            <a:r>
              <a:rPr lang="en-US" altLang="zh-CN" dirty="0"/>
              <a:t>\</a:t>
            </a:r>
            <a:r>
              <a:rPr lang="en-US" altLang="zh-CN" dirty="0" err="1"/>
              <a:t>uxxxx</a:t>
            </a:r>
            <a:r>
              <a:rPr lang="zh-CN" altLang="en-US" dirty="0"/>
              <a:t>形式表示一个字符，其中</a:t>
            </a:r>
            <a:r>
              <a:rPr lang="en-US" altLang="zh-CN" dirty="0" err="1"/>
              <a:t>xxxx</a:t>
            </a:r>
            <a:r>
              <a:rPr lang="zh-CN" altLang="en-US" dirty="0"/>
              <a:t>表示字符的 </a:t>
            </a:r>
            <a:r>
              <a:rPr lang="en-US" altLang="zh-CN" dirty="0"/>
              <a:t>Unicode </a:t>
            </a:r>
            <a:r>
              <a:rPr lang="zh-CN" altLang="en-US" dirty="0"/>
              <a:t>码点。但是，这种表示法只限于码点在</a:t>
            </a:r>
            <a:r>
              <a:rPr lang="en-US" altLang="zh-CN" dirty="0"/>
              <a:t>\u0000~\</a:t>
            </a:r>
            <a:r>
              <a:rPr lang="en-US" altLang="zh-CN" dirty="0" err="1"/>
              <a:t>uFFFF</a:t>
            </a:r>
            <a:r>
              <a:rPr lang="zh-CN" altLang="en-US" dirty="0"/>
              <a:t>之间的字符。超出这个范围的字符，必须用两个双字节的形式表示</a:t>
            </a:r>
            <a:endParaRPr lang="en-US" altLang="zh-CN" dirty="0"/>
          </a:p>
          <a:p>
            <a:r>
              <a:rPr lang="en-US" altLang="zh-CN" dirty="0"/>
              <a:t>ES6 </a:t>
            </a:r>
            <a:r>
              <a:rPr lang="zh-CN" altLang="en-US" dirty="0"/>
              <a:t>对这一点做出了改进，只要将码点放入大括号，就能正确解读该字符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9696" y="4656713"/>
            <a:ext cx="4216400" cy="1485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49592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codePointAt</a:t>
            </a:r>
            <a:r>
              <a:rPr lang="en-US" altLang="zh-CN" dirty="0"/>
              <a:t>()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/>
              <a:t>JavaScript</a:t>
            </a:r>
            <a:r>
              <a:rPr lang="zh-CN" altLang="en-US" sz="2800" dirty="0"/>
              <a:t>内部，字符以</a:t>
            </a:r>
            <a:r>
              <a:rPr lang="en-US" altLang="zh-CN" sz="2800" dirty="0"/>
              <a:t>UTF-16</a:t>
            </a:r>
            <a:r>
              <a:rPr lang="zh-CN" altLang="en-US" sz="2800" dirty="0"/>
              <a:t>的格式储存，每个字符固定为</a:t>
            </a:r>
            <a:r>
              <a:rPr lang="en-US" altLang="zh-CN" sz="2800" dirty="0"/>
              <a:t>2</a:t>
            </a:r>
            <a:r>
              <a:rPr lang="zh-CN" altLang="en-US" sz="2800" dirty="0"/>
              <a:t>个字节。对于那些需要</a:t>
            </a:r>
            <a:r>
              <a:rPr lang="en-US" altLang="zh-CN" sz="2800" dirty="0"/>
              <a:t>4</a:t>
            </a:r>
            <a:r>
              <a:rPr lang="zh-CN" altLang="en-US" sz="2800" dirty="0"/>
              <a:t>个字节储存的字符（</a:t>
            </a:r>
            <a:r>
              <a:rPr lang="en-US" altLang="zh-CN" sz="2800" dirty="0"/>
              <a:t>Unicode</a:t>
            </a:r>
            <a:r>
              <a:rPr lang="zh-CN" altLang="en-US" sz="2800" dirty="0"/>
              <a:t>码点大于</a:t>
            </a:r>
            <a:r>
              <a:rPr lang="en-US" altLang="zh-CN" sz="2800" dirty="0"/>
              <a:t>0xFFFF</a:t>
            </a:r>
            <a:r>
              <a:rPr lang="zh-CN" altLang="en-US" sz="2800" dirty="0"/>
              <a:t>的字符），</a:t>
            </a:r>
            <a:r>
              <a:rPr lang="en-US" altLang="zh-CN" sz="2800" dirty="0"/>
              <a:t>JavaScript</a:t>
            </a:r>
            <a:r>
              <a:rPr lang="zh-CN" altLang="en-US" sz="2800" dirty="0"/>
              <a:t>会认为它们是两个字符</a:t>
            </a:r>
            <a:endParaRPr lang="en-US" altLang="zh-CN" sz="2800" dirty="0"/>
          </a:p>
          <a:p>
            <a:r>
              <a:rPr lang="en-US" altLang="zh-CN" sz="2800" dirty="0"/>
              <a:t>ES6</a:t>
            </a:r>
            <a:r>
              <a:rPr lang="zh-CN" altLang="en-US" sz="2800" dirty="0"/>
              <a:t>提供了</a:t>
            </a:r>
            <a:r>
              <a:rPr lang="en-US" altLang="zh-CN" sz="2800" dirty="0" err="1"/>
              <a:t>codePointAt</a:t>
            </a:r>
            <a:r>
              <a:rPr lang="zh-CN" altLang="en-US" sz="2800" dirty="0"/>
              <a:t>方法，能够正确处理</a:t>
            </a:r>
            <a:r>
              <a:rPr lang="en-US" altLang="zh-CN" sz="2800" dirty="0"/>
              <a:t>4</a:t>
            </a:r>
            <a:r>
              <a:rPr lang="zh-CN" altLang="en-US" sz="2800" dirty="0"/>
              <a:t>个字节储存的字符，返回一个字符的码点</a:t>
            </a:r>
            <a:endParaRPr kumimoji="1" lang="zh-CN" altLang="en-US" sz="2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416" y="4014192"/>
            <a:ext cx="4178300" cy="1968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1944" y="4016846"/>
            <a:ext cx="5905500" cy="952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330413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codePointAt</a:t>
            </a:r>
            <a:r>
              <a:rPr lang="en-US" altLang="zh-CN" dirty="0"/>
              <a:t>()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codePointAt</a:t>
            </a:r>
            <a:r>
              <a:rPr lang="zh-CN" altLang="en-US" dirty="0"/>
              <a:t>方法是测试一个字符由两个字节还是由四个字节组成的最简单方法</a:t>
            </a:r>
            <a:endParaRPr kumimoji="1" lang="en-US" altLang="zh-CN" dirty="0"/>
          </a:p>
          <a:p>
            <a:r>
              <a:rPr kumimoji="1" lang="zh-CN" altLang="en-US" dirty="0"/>
              <a:t>使用</a:t>
            </a:r>
            <a:r>
              <a:rPr kumimoji="1" lang="en-US" altLang="zh-CN" dirty="0"/>
              <a:t>for</a:t>
            </a:r>
            <a:r>
              <a:rPr kumimoji="1" lang="mr-IN" altLang="zh-CN" dirty="0"/>
              <a:t>…</a:t>
            </a:r>
            <a:r>
              <a:rPr kumimoji="1" lang="en-US" altLang="zh-CN" dirty="0"/>
              <a:t>of</a:t>
            </a:r>
            <a:r>
              <a:rPr kumimoji="1" lang="zh-CN" altLang="en-US" dirty="0"/>
              <a:t>遍历，可以正确识别</a:t>
            </a:r>
            <a:r>
              <a:rPr kumimoji="1" lang="en-US" altLang="zh-CN" dirty="0"/>
              <a:t>32</a:t>
            </a:r>
            <a:r>
              <a:rPr kumimoji="1" lang="zh-CN" altLang="en-US" dirty="0"/>
              <a:t>位字符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776" y="3573016"/>
            <a:ext cx="4013200" cy="1727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3952" y="3573016"/>
            <a:ext cx="5118100" cy="1689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878246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String.fromCodePoint</a:t>
            </a:r>
            <a:r>
              <a:rPr lang="en-US" altLang="zh-CN" dirty="0"/>
              <a:t>()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ES5</a:t>
            </a:r>
            <a:r>
              <a:rPr lang="zh-CN" altLang="en-US" dirty="0"/>
              <a:t>提供</a:t>
            </a:r>
            <a:r>
              <a:rPr lang="en-US" altLang="zh-CN" dirty="0" err="1"/>
              <a:t>String.fromCharCode</a:t>
            </a:r>
            <a:r>
              <a:rPr lang="zh-CN" altLang="en-US" dirty="0"/>
              <a:t>方法，用于从码点返回对应字符，但是这个方法不能识别</a:t>
            </a:r>
            <a:r>
              <a:rPr lang="en-US" altLang="zh-CN" dirty="0"/>
              <a:t>32</a:t>
            </a:r>
            <a:r>
              <a:rPr lang="zh-CN" altLang="en-US" dirty="0"/>
              <a:t>位的</a:t>
            </a:r>
            <a:r>
              <a:rPr lang="en-US" altLang="zh-CN" dirty="0"/>
              <a:t>UTF-16</a:t>
            </a:r>
            <a:r>
              <a:rPr lang="zh-CN" altLang="en-US" dirty="0"/>
              <a:t>字符</a:t>
            </a:r>
            <a:endParaRPr lang="en-US" altLang="zh-CN" dirty="0"/>
          </a:p>
          <a:p>
            <a:r>
              <a:rPr lang="en-US" altLang="zh-CN" dirty="0"/>
              <a:t>ES6</a:t>
            </a:r>
            <a:r>
              <a:rPr lang="zh-CN" altLang="en-US" dirty="0"/>
              <a:t>提供了</a:t>
            </a:r>
            <a:r>
              <a:rPr lang="en-US" altLang="zh-CN" dirty="0" err="1"/>
              <a:t>String.fromCodePoint</a:t>
            </a:r>
            <a:r>
              <a:rPr lang="zh-CN" altLang="en-US" dirty="0"/>
              <a:t>方法，可以识别大于</a:t>
            </a:r>
            <a:r>
              <a:rPr lang="en-US" altLang="zh-CN" dirty="0"/>
              <a:t>0xFFFF</a:t>
            </a:r>
            <a:r>
              <a:rPr lang="zh-CN" altLang="en-US" dirty="0"/>
              <a:t>的字符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21520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字符串的遍历器接口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ES6</a:t>
            </a:r>
            <a:r>
              <a:rPr lang="zh-CN" altLang="en-US" dirty="0"/>
              <a:t>为字符串添加了遍历器接口，使得字符串可以被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...of</a:t>
            </a:r>
            <a:r>
              <a:rPr lang="zh-CN" altLang="en-US" dirty="0"/>
              <a:t>循环遍历，并支持</a:t>
            </a:r>
            <a:r>
              <a:rPr lang="en-US" altLang="zh-CN" dirty="0"/>
              <a:t>32</a:t>
            </a:r>
            <a:r>
              <a:rPr lang="zh-CN" altLang="en-US" dirty="0"/>
              <a:t>位字符的识别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5850" y="2492896"/>
            <a:ext cx="4940300" cy="4114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44311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includes(), </a:t>
            </a:r>
            <a:r>
              <a:rPr lang="en-US" altLang="zh-CN" sz="3600" dirty="0" err="1"/>
              <a:t>startsWith</a:t>
            </a:r>
            <a:r>
              <a:rPr lang="en-US" altLang="zh-CN" sz="3600" dirty="0"/>
              <a:t>(), </a:t>
            </a:r>
            <a:r>
              <a:rPr lang="en-US" altLang="zh-CN" sz="3600" dirty="0" err="1"/>
              <a:t>endsWith</a:t>
            </a:r>
            <a:r>
              <a:rPr lang="en-US" altLang="zh-CN" sz="3600" dirty="0"/>
              <a:t>()</a:t>
            </a:r>
            <a:endParaRPr kumimoji="1"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800" dirty="0"/>
              <a:t>includes()</a:t>
            </a:r>
            <a:r>
              <a:rPr kumimoji="1" lang="zh-CN" altLang="en-US" sz="2800" dirty="0"/>
              <a:t>：返回布尔值，表示是否找到了参数字符串</a:t>
            </a:r>
          </a:p>
          <a:p>
            <a:r>
              <a:rPr kumimoji="1" lang="en-US" altLang="zh-CN" sz="2800" dirty="0" err="1"/>
              <a:t>startsWith</a:t>
            </a:r>
            <a:r>
              <a:rPr kumimoji="1" lang="en-US" altLang="zh-CN" sz="2800" dirty="0"/>
              <a:t>()</a:t>
            </a:r>
            <a:r>
              <a:rPr kumimoji="1" lang="zh-CN" altLang="en-US" sz="2800" dirty="0"/>
              <a:t>：返回布尔值，表示参数字符串是否在源字符串的头部</a:t>
            </a:r>
          </a:p>
          <a:p>
            <a:r>
              <a:rPr kumimoji="1" lang="en-US" altLang="zh-CN" sz="2800" dirty="0" err="1"/>
              <a:t>endsWith</a:t>
            </a:r>
            <a:r>
              <a:rPr kumimoji="1" lang="en-US" altLang="zh-CN" sz="2800" dirty="0"/>
              <a:t>()</a:t>
            </a:r>
            <a:r>
              <a:rPr kumimoji="1" lang="zh-CN" altLang="en-US" sz="2800" dirty="0"/>
              <a:t>：返回布尔值，表示参数字符串是否在源字符串的尾部</a:t>
            </a:r>
            <a:endParaRPr kumimoji="1" lang="en-US" altLang="zh-CN" sz="2800" dirty="0"/>
          </a:p>
          <a:p>
            <a:r>
              <a:rPr lang="zh-CN" altLang="en-US" sz="2800" dirty="0"/>
              <a:t>这三个方法都支持</a:t>
            </a:r>
            <a:br>
              <a:rPr lang="en-US" altLang="zh-CN" sz="2800" dirty="0"/>
            </a:br>
            <a:r>
              <a:rPr lang="zh-CN" altLang="en-US" sz="2800" dirty="0"/>
              <a:t>第二个参数，表示</a:t>
            </a:r>
            <a:br>
              <a:rPr lang="en-US" altLang="zh-CN" sz="2800" dirty="0"/>
            </a:br>
            <a:r>
              <a:rPr lang="zh-CN" altLang="en-US" sz="2800" dirty="0"/>
              <a:t>开始搜索的位置</a:t>
            </a:r>
            <a:endParaRPr kumimoji="1" lang="zh-CN" altLang="en-US" sz="2800" dirty="0"/>
          </a:p>
          <a:p>
            <a:endParaRPr kumimoji="1" lang="zh-CN" altLang="en-US" sz="28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3832" y="3140968"/>
            <a:ext cx="5334000" cy="3251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742034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repeat()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repeat</a:t>
            </a:r>
            <a:r>
              <a:rPr lang="zh-CN" altLang="en-US" dirty="0"/>
              <a:t>方法返回一个新字符串，表示将原字符串重复</a:t>
            </a:r>
            <a:r>
              <a:rPr lang="en-US" altLang="zh-CN" dirty="0"/>
              <a:t>n</a:t>
            </a:r>
            <a:r>
              <a:rPr lang="zh-CN" altLang="en-US" dirty="0"/>
              <a:t>次</a:t>
            </a:r>
            <a:endParaRPr lang="en-US" altLang="zh-CN" dirty="0"/>
          </a:p>
          <a:p>
            <a:pPr lvl="1"/>
            <a:r>
              <a:rPr lang="zh-CN" altLang="en-US" dirty="0"/>
              <a:t>参数如果是小数，会被取整</a:t>
            </a:r>
            <a:endParaRPr lang="en-US" altLang="zh-CN" dirty="0"/>
          </a:p>
          <a:p>
            <a:pPr lvl="1"/>
            <a:r>
              <a:rPr lang="zh-CN" altLang="en-US" dirty="0"/>
              <a:t>如果参数是负数或者</a:t>
            </a:r>
            <a:r>
              <a:rPr lang="en-US" altLang="zh-CN" dirty="0"/>
              <a:t>Infinity</a:t>
            </a:r>
            <a:r>
              <a:rPr lang="zh-CN" altLang="en-US" dirty="0"/>
              <a:t>，会报错</a:t>
            </a:r>
            <a:endParaRPr lang="en-US" altLang="zh-CN" dirty="0"/>
          </a:p>
          <a:p>
            <a:pPr lvl="1"/>
            <a:r>
              <a:rPr kumimoji="1" lang="zh-CN" altLang="en-US" dirty="0"/>
              <a:t>如果参数是零，则返回空字符串</a:t>
            </a:r>
            <a:r>
              <a:rPr kumimoji="1" lang="en-US" altLang="zh-CN" dirty="0"/>
              <a:t>””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3712" y="3645024"/>
            <a:ext cx="4248472" cy="26987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240201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模板字符串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模板字符串（</a:t>
            </a:r>
            <a:r>
              <a:rPr lang="en-US" altLang="zh-CN" dirty="0"/>
              <a:t>template string</a:t>
            </a:r>
            <a:r>
              <a:rPr lang="zh-CN" altLang="en-US" dirty="0"/>
              <a:t>）是增强版的字符串，用反引号（</a:t>
            </a:r>
            <a:r>
              <a:rPr lang="en-US" altLang="zh-CN" dirty="0"/>
              <a:t>`</a:t>
            </a:r>
            <a:r>
              <a:rPr lang="zh-CN" altLang="en-US" dirty="0"/>
              <a:t>）标识。它可以当作普通字符串使用，也可以用来定义多行字符串，或者在字符串中嵌入变量</a:t>
            </a:r>
            <a:endParaRPr lang="en-US" altLang="zh-CN" dirty="0"/>
          </a:p>
          <a:p>
            <a:pPr lvl="1"/>
            <a:r>
              <a:rPr lang="zh-CN" altLang="en-US" dirty="0"/>
              <a:t>如果在模板字符串中需要使用反引号，则前面要用反斜杠转义</a:t>
            </a:r>
            <a:endParaRPr lang="en-US" altLang="zh-CN" dirty="0"/>
          </a:p>
          <a:p>
            <a:pPr lvl="1"/>
            <a:r>
              <a:rPr lang="zh-CN" altLang="en-US" dirty="0"/>
              <a:t>如果使用模板字符串表示多行字符串，所有的空格和缩进都会被保留在输出之中</a:t>
            </a:r>
            <a:endParaRPr lang="en-US" altLang="zh-CN" dirty="0"/>
          </a:p>
          <a:p>
            <a:pPr lvl="1"/>
            <a:r>
              <a:rPr lang="zh-CN" altLang="en-US" dirty="0"/>
              <a:t>大括号内部可以放入任意的</a:t>
            </a:r>
            <a:r>
              <a:rPr lang="en-US" altLang="zh-CN" dirty="0"/>
              <a:t>JavaScript</a:t>
            </a:r>
            <a:r>
              <a:rPr lang="zh-CN" altLang="en-US" dirty="0"/>
              <a:t>表达式，可以进行运算，以及引用对象属性</a:t>
            </a:r>
            <a:endParaRPr lang="en-US" altLang="zh-CN" dirty="0"/>
          </a:p>
          <a:p>
            <a:pPr lvl="1"/>
            <a:r>
              <a:rPr lang="zh-CN" altLang="en-US" dirty="0"/>
              <a:t>模板字符串之中还能调用函数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94724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ECMAScript 6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ECMAScript 6.0</a:t>
            </a:r>
            <a:r>
              <a:rPr lang="zh-CN" altLang="en-US" dirty="0"/>
              <a:t>（简称 </a:t>
            </a:r>
            <a:r>
              <a:rPr lang="en-US" altLang="zh-CN" dirty="0"/>
              <a:t>ES 6</a:t>
            </a:r>
            <a:r>
              <a:rPr lang="zh-CN" altLang="en-US" dirty="0"/>
              <a:t>，又称</a:t>
            </a:r>
            <a:r>
              <a:rPr lang="en-US" altLang="zh-CN" dirty="0"/>
              <a:t>ECMAScript 2015</a:t>
            </a:r>
            <a:r>
              <a:rPr lang="zh-CN" altLang="en-US" dirty="0"/>
              <a:t>、</a:t>
            </a:r>
            <a:r>
              <a:rPr lang="en-US" altLang="zh-CN" dirty="0"/>
              <a:t> ES 2015</a:t>
            </a:r>
            <a:r>
              <a:rPr lang="zh-CN" altLang="en-US" dirty="0"/>
              <a:t>）是 </a:t>
            </a:r>
            <a:r>
              <a:rPr lang="en-US" altLang="zh-CN" dirty="0"/>
              <a:t>JavaScript </a:t>
            </a:r>
            <a:r>
              <a:rPr lang="zh-CN" altLang="en-US" dirty="0"/>
              <a:t>语言的下一代标准</a:t>
            </a:r>
            <a:endParaRPr lang="en-US" altLang="zh-CN" dirty="0"/>
          </a:p>
          <a:p>
            <a:r>
              <a:rPr lang="zh-CN" altLang="en-US" dirty="0"/>
              <a:t>在</a:t>
            </a:r>
            <a:r>
              <a:rPr lang="en-US" altLang="zh-CN" dirty="0"/>
              <a:t>2015</a:t>
            </a:r>
            <a:r>
              <a:rPr lang="zh-CN" altLang="en-US" dirty="0"/>
              <a:t>年</a:t>
            </a:r>
            <a:r>
              <a:rPr lang="en-US" altLang="zh-CN" dirty="0"/>
              <a:t>6</a:t>
            </a:r>
            <a:r>
              <a:rPr lang="zh-CN" altLang="en-US" dirty="0"/>
              <a:t>月正式发布</a:t>
            </a:r>
            <a:endParaRPr lang="en-US" altLang="zh-CN" dirty="0"/>
          </a:p>
          <a:p>
            <a:r>
              <a:rPr lang="en-US" altLang="zh-CN" dirty="0"/>
              <a:t>ES6</a:t>
            </a:r>
            <a:r>
              <a:rPr lang="zh-CN" altLang="en-US" dirty="0"/>
              <a:t>的目标，是使得 </a:t>
            </a:r>
            <a:r>
              <a:rPr lang="en-US" altLang="zh-CN" dirty="0"/>
              <a:t>JavaScript </a:t>
            </a:r>
            <a:r>
              <a:rPr lang="zh-CN" altLang="en-US" dirty="0"/>
              <a:t>语言可以用来编写复杂的大型应用程序，成为企业级开发语言</a:t>
            </a:r>
          </a:p>
        </p:txBody>
      </p:sp>
    </p:spTree>
    <p:extLst>
      <p:ext uri="{BB962C8B-B14F-4D97-AF65-F5344CB8AC3E}">
        <p14:creationId xmlns:p14="http://schemas.microsoft.com/office/powerpoint/2010/main" val="13035170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34E89A-F3F4-46A8-92F8-5D0A749FE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模板字符串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BAD06A-30BA-43AB-81E3-C898E3327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09019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4B8FD6-5ADD-4A08-A418-173826DD9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模板字符串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96D353-68DE-457D-B1D1-B0B7DEAAD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模板字符串甚至还能嵌套</a:t>
            </a:r>
          </a:p>
        </p:txBody>
      </p:sp>
    </p:spTree>
    <p:extLst>
      <p:ext uri="{BB962C8B-B14F-4D97-AF65-F5344CB8AC3E}">
        <p14:creationId xmlns:p14="http://schemas.microsoft.com/office/powerpoint/2010/main" val="3388457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</a:t>
            </a:r>
            <a:r>
              <a:rPr lang="en-US" altLang="zh-CN" dirty="0"/>
              <a:t>ES6</a:t>
            </a:r>
            <a:r>
              <a:rPr lang="zh-CN" altLang="en-US" dirty="0"/>
              <a:t>的浏览器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Microsoft Edge</a:t>
            </a:r>
          </a:p>
          <a:p>
            <a:r>
              <a:rPr lang="en-US" altLang="zh-CN" dirty="0"/>
              <a:t>Chrome</a:t>
            </a:r>
          </a:p>
          <a:p>
            <a:r>
              <a:rPr lang="en-US" altLang="zh-CN" dirty="0" err="1"/>
              <a:t>FireFox</a:t>
            </a:r>
            <a:endParaRPr lang="en-US" altLang="zh-CN" dirty="0"/>
          </a:p>
          <a:p>
            <a:r>
              <a:rPr lang="en-US" altLang="zh-CN" dirty="0"/>
              <a:t>Opera</a:t>
            </a:r>
          </a:p>
          <a:p>
            <a:r>
              <a:rPr lang="en-US" altLang="zh-CN" dirty="0"/>
              <a:t>Safari</a:t>
            </a:r>
          </a:p>
          <a:p>
            <a:r>
              <a:rPr lang="en-US" altLang="zh-CN" dirty="0" err="1"/>
              <a:t>Webkit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4445179" y="1405758"/>
            <a:ext cx="77048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浏览器支持情况：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hlinkClick r:id="rId2"/>
              </a:rPr>
              <a:t>http://kangax.github.io/compat-table/es6/</a:t>
            </a:r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pPr algn="l"/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pPr algn="l"/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浏览器支持检测：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hlinkClick r:id="rId3"/>
              </a:rPr>
              <a:t>http://ruanyf.github.io/es-checker/index.cn.html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8048" y="2403789"/>
            <a:ext cx="4668763" cy="3693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012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ES6</a:t>
            </a:r>
            <a:r>
              <a:rPr lang="zh-CN" altLang="en-US" dirty="0"/>
              <a:t>转码器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将</a:t>
            </a:r>
            <a:r>
              <a:rPr lang="en-US" altLang="zh-CN" dirty="0"/>
              <a:t>ES 6</a:t>
            </a:r>
            <a:r>
              <a:rPr lang="zh-CN" altLang="en-US" dirty="0"/>
              <a:t>代码自动转换为</a:t>
            </a:r>
            <a:r>
              <a:rPr lang="en-US" altLang="zh-CN" dirty="0"/>
              <a:t>ES 5</a:t>
            </a:r>
            <a:r>
              <a:rPr lang="zh-CN" altLang="en-US" dirty="0"/>
              <a:t>代码</a:t>
            </a:r>
            <a:endParaRPr lang="en-US" altLang="zh-CN" dirty="0"/>
          </a:p>
          <a:p>
            <a:pPr lvl="1"/>
            <a:r>
              <a:rPr lang="en-US" altLang="zh-CN" dirty="0"/>
              <a:t>Babel </a:t>
            </a:r>
            <a:r>
              <a:rPr lang="zh-CN" altLang="en-US" dirty="0"/>
              <a:t>转码器</a:t>
            </a:r>
            <a:endParaRPr lang="en-US" altLang="zh-CN" dirty="0"/>
          </a:p>
          <a:p>
            <a:pPr lvl="2"/>
            <a:r>
              <a:rPr lang="en-US" altLang="zh-CN" dirty="0">
                <a:hlinkClick r:id="rId2"/>
              </a:rPr>
              <a:t>https://babeljs.io/</a:t>
            </a:r>
            <a:r>
              <a:rPr lang="en-US" altLang="zh-CN" dirty="0"/>
              <a:t> </a:t>
            </a:r>
          </a:p>
          <a:p>
            <a:pPr lvl="1"/>
            <a:r>
              <a:rPr lang="en-US" altLang="zh-CN" dirty="0" err="1"/>
              <a:t>Traceur</a:t>
            </a:r>
            <a:r>
              <a:rPr lang="en-US" altLang="zh-CN" dirty="0"/>
              <a:t> </a:t>
            </a:r>
            <a:r>
              <a:rPr lang="zh-CN" altLang="en-US" dirty="0"/>
              <a:t>转码器</a:t>
            </a:r>
            <a:endParaRPr lang="en-US" altLang="zh-CN" dirty="0"/>
          </a:p>
          <a:p>
            <a:pPr lvl="2"/>
            <a:r>
              <a:rPr lang="en-US" altLang="zh-CN" dirty="0">
                <a:hlinkClick r:id="rId3"/>
              </a:rPr>
              <a:t>https://github.com/google/traceur-compiler</a:t>
            </a:r>
            <a:r>
              <a:rPr lang="en-US" altLang="zh-CN" dirty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0022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let</a:t>
            </a:r>
            <a:r>
              <a:rPr lang="zh-CN" altLang="en-US" dirty="0"/>
              <a:t>和</a:t>
            </a:r>
            <a:r>
              <a:rPr lang="en-US" altLang="zh-CN" dirty="0" err="1"/>
              <a:t>const</a:t>
            </a:r>
            <a:r>
              <a:rPr lang="zh-CN" altLang="en-US" dirty="0"/>
              <a:t>命令</a:t>
            </a:r>
          </a:p>
        </p:txBody>
      </p:sp>
    </p:spTree>
    <p:extLst>
      <p:ext uri="{BB962C8B-B14F-4D97-AF65-F5344CB8AC3E}">
        <p14:creationId xmlns:p14="http://schemas.microsoft.com/office/powerpoint/2010/main" val="1632823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let</a:t>
            </a:r>
            <a:r>
              <a:rPr lang="zh-CN" altLang="en-US" dirty="0"/>
              <a:t>命令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基本用法</a:t>
            </a:r>
            <a:endParaRPr lang="en-US" altLang="zh-CN" dirty="0"/>
          </a:p>
          <a:p>
            <a:pPr lvl="1"/>
            <a:r>
              <a:rPr lang="en-US" altLang="zh-CN" dirty="0" err="1"/>
              <a:t>var</a:t>
            </a:r>
            <a:r>
              <a:rPr lang="zh-CN" altLang="en-US" dirty="0"/>
              <a:t>声明的变量为全局变量</a:t>
            </a:r>
            <a:endParaRPr lang="en-US" altLang="zh-CN" dirty="0"/>
          </a:p>
          <a:p>
            <a:pPr lvl="1"/>
            <a:r>
              <a:rPr lang="en-US" altLang="zh-CN" dirty="0"/>
              <a:t>let</a:t>
            </a:r>
            <a:r>
              <a:rPr lang="zh-CN" altLang="en-US" dirty="0"/>
              <a:t>声明的变量只在</a:t>
            </a:r>
            <a:r>
              <a:rPr lang="en-US" altLang="zh-CN" dirty="0"/>
              <a:t>let</a:t>
            </a:r>
            <a:r>
              <a:rPr lang="zh-CN" altLang="en-US" dirty="0"/>
              <a:t>命令所在的代码块内有效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8008" y="4305130"/>
            <a:ext cx="4633110" cy="18670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463" y="3212975"/>
            <a:ext cx="4104737" cy="29592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75947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let</a:t>
            </a:r>
            <a:r>
              <a:rPr lang="zh-CN" altLang="en-US" dirty="0"/>
              <a:t>命令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不存在变量提升</a:t>
            </a:r>
            <a:endParaRPr lang="en-US" altLang="zh-CN" dirty="0"/>
          </a:p>
          <a:p>
            <a:pPr lvl="1"/>
            <a:r>
              <a:rPr lang="en-US" altLang="zh-CN" dirty="0" err="1"/>
              <a:t>var</a:t>
            </a:r>
            <a:r>
              <a:rPr lang="zh-CN" altLang="en-US" dirty="0"/>
              <a:t>命令会发生”变量提升“现象，即变量可以在声明之前使用，值为</a:t>
            </a:r>
            <a:r>
              <a:rPr lang="en-US" altLang="zh-CN" dirty="0"/>
              <a:t>undefined</a:t>
            </a:r>
          </a:p>
          <a:p>
            <a:pPr lvl="1"/>
            <a:r>
              <a:rPr lang="en-US" altLang="zh-CN" dirty="0"/>
              <a:t>let</a:t>
            </a:r>
            <a:r>
              <a:rPr lang="zh-CN" altLang="en-US" dirty="0"/>
              <a:t>命令所声明的变量一定要在声明后使用，否则报错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536" y="3588217"/>
            <a:ext cx="3281349" cy="25599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922917"/>
            <a:ext cx="4255387" cy="124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8193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574TGp_natural_ligh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1">
          <a:blip xmlns:r="http://schemas.openxmlformats.org/officeDocument/2006/relationships" r:embed="rId1"/>
          <a:srcRect/>
          <a:stretch>
            <a:fillRect/>
          </a:stretch>
        </a:blipFill>
        <a:ln>
          <a:noFill/>
        </a:ln>
        <a:effectLst/>
        <a:extLst>
          <a:ext uri="{91240B29-F687-4f45-9708-019B960494DF}">
            <a14:hiddenLine xmlns=""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1">
          <a:blip xmlns:r="http://schemas.openxmlformats.org/officeDocument/2006/relationships" r:embed="rId1"/>
          <a:srcRect/>
          <a:stretch>
            <a:fillRect/>
          </a:stretch>
        </a:blipFill>
        <a:ln>
          <a:noFill/>
        </a:ln>
        <a:effectLst/>
        <a:extLst>
          <a:ext uri="{91240B29-F687-4f45-9708-019B960494DF}">
            <a14:hiddenLine xmlns=""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808080"/>
        </a:dk1>
        <a:lt1>
          <a:srgbClr val="EADCC0"/>
        </a:lt1>
        <a:dk2>
          <a:srgbClr val="F97407"/>
        </a:dk2>
        <a:lt2>
          <a:srgbClr val="E65D00"/>
        </a:lt2>
        <a:accent1>
          <a:srgbClr val="FBCF2D"/>
        </a:accent1>
        <a:accent2>
          <a:srgbClr val="5C8CDA"/>
        </a:accent2>
        <a:accent3>
          <a:srgbClr val="FBBCAA"/>
        </a:accent3>
        <a:accent4>
          <a:srgbClr val="C8BCA4"/>
        </a:accent4>
        <a:accent5>
          <a:srgbClr val="FDE4AD"/>
        </a:accent5>
        <a:accent6>
          <a:srgbClr val="537EC5"/>
        </a:accent6>
        <a:hlink>
          <a:srgbClr val="87D242"/>
        </a:hlink>
        <a:folHlink>
          <a:srgbClr val="DA6478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808080"/>
        </a:dk1>
        <a:lt1>
          <a:srgbClr val="9BD3E5"/>
        </a:lt1>
        <a:dk2>
          <a:srgbClr val="357DA9"/>
        </a:dk2>
        <a:lt2>
          <a:srgbClr val="101C56"/>
        </a:lt2>
        <a:accent1>
          <a:srgbClr val="58BECC"/>
        </a:accent1>
        <a:accent2>
          <a:srgbClr val="8A5BDF"/>
        </a:accent2>
        <a:accent3>
          <a:srgbClr val="AEBFD1"/>
        </a:accent3>
        <a:accent4>
          <a:srgbClr val="84B4C3"/>
        </a:accent4>
        <a:accent5>
          <a:srgbClr val="B4DBE2"/>
        </a:accent5>
        <a:accent6>
          <a:srgbClr val="7D52CA"/>
        </a:accent6>
        <a:hlink>
          <a:srgbClr val="6ECC4C"/>
        </a:hlink>
        <a:folHlink>
          <a:srgbClr val="DD693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808080"/>
        </a:dk1>
        <a:lt1>
          <a:srgbClr val="DDE89A"/>
        </a:lt1>
        <a:dk2>
          <a:srgbClr val="329A2A"/>
        </a:dk2>
        <a:lt2>
          <a:srgbClr val="185E25"/>
        </a:lt2>
        <a:accent1>
          <a:srgbClr val="80CB35"/>
        </a:accent1>
        <a:accent2>
          <a:srgbClr val="518CD3"/>
        </a:accent2>
        <a:accent3>
          <a:srgbClr val="ADCAAC"/>
        </a:accent3>
        <a:accent4>
          <a:srgbClr val="BDC683"/>
        </a:accent4>
        <a:accent5>
          <a:srgbClr val="C0E2AE"/>
        </a:accent5>
        <a:accent6>
          <a:srgbClr val="497EBF"/>
        </a:accent6>
        <a:hlink>
          <a:srgbClr val="E15D7C"/>
        </a:hlink>
        <a:folHlink>
          <a:srgbClr val="DB9153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574TGp_natural_light</Template>
  <TotalTime>11275</TotalTime>
  <Words>1575</Words>
  <Application>Microsoft Office PowerPoint</Application>
  <PresentationFormat>宽屏</PresentationFormat>
  <Paragraphs>141</Paragraphs>
  <Slides>41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48" baseType="lpstr">
      <vt:lpstr>华文行楷</vt:lpstr>
      <vt:lpstr>楷体_GB2312</vt:lpstr>
      <vt:lpstr>宋体</vt:lpstr>
      <vt:lpstr>微软雅黑</vt:lpstr>
      <vt:lpstr>Arial</vt:lpstr>
      <vt:lpstr>Times New Roman</vt:lpstr>
      <vt:lpstr>574TGp_natural_light</vt:lpstr>
      <vt:lpstr>ECMAScript 6</vt:lpstr>
      <vt:lpstr>目录</vt:lpstr>
      <vt:lpstr>ECMAScript 6概述</vt:lpstr>
      <vt:lpstr>ECMAScript 6</vt:lpstr>
      <vt:lpstr>支持ES6的浏览器</vt:lpstr>
      <vt:lpstr>ES6转码器</vt:lpstr>
      <vt:lpstr>let和const命令</vt:lpstr>
      <vt:lpstr>let命令</vt:lpstr>
      <vt:lpstr>let命令</vt:lpstr>
      <vt:lpstr>let命令</vt:lpstr>
      <vt:lpstr>let命令</vt:lpstr>
      <vt:lpstr>块级作用域</vt:lpstr>
      <vt:lpstr>const命令</vt:lpstr>
      <vt:lpstr>顶层对象的属性</vt:lpstr>
      <vt:lpstr>变量的解构赋值</vt:lpstr>
      <vt:lpstr>数组的解构赋值</vt:lpstr>
      <vt:lpstr>数组的解构赋值</vt:lpstr>
      <vt:lpstr>数组的解构赋值</vt:lpstr>
      <vt:lpstr>对象的解构赋值</vt:lpstr>
      <vt:lpstr>对象的解构赋值</vt:lpstr>
      <vt:lpstr>字符串的解构赋值</vt:lpstr>
      <vt:lpstr>数值和布尔值的解构赋值</vt:lpstr>
      <vt:lpstr>函数参数的解构赋值</vt:lpstr>
      <vt:lpstr>解构赋值应用场景</vt:lpstr>
      <vt:lpstr>解构赋值应用场景</vt:lpstr>
      <vt:lpstr>解构赋值应用场景</vt:lpstr>
      <vt:lpstr>解构赋值应用场景</vt:lpstr>
      <vt:lpstr>解构赋值应用场景</vt:lpstr>
      <vt:lpstr>解构赋值应用场景</vt:lpstr>
      <vt:lpstr>解构赋值应用场景</vt:lpstr>
      <vt:lpstr>字符串的扩展</vt:lpstr>
      <vt:lpstr>字符的 Unicode 表示法</vt:lpstr>
      <vt:lpstr>codePointAt()</vt:lpstr>
      <vt:lpstr>codePointAt()</vt:lpstr>
      <vt:lpstr>String.fromCodePoint()</vt:lpstr>
      <vt:lpstr>字符串的遍历器接口</vt:lpstr>
      <vt:lpstr>includes(), startsWith(), endsWith()</vt:lpstr>
      <vt:lpstr>repeat()</vt:lpstr>
      <vt:lpstr>模板字符串</vt:lpstr>
      <vt:lpstr>模板字符串</vt:lpstr>
      <vt:lpstr>模板字符串</vt:lpstr>
    </vt:vector>
  </TitlesOfParts>
  <Company>Dalian Hi-Think Computer Technology Corp.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ThemeGallery PowerTemplate</dc:title>
  <dc:creator>Hailong.Li</dc:creator>
  <cp:lastModifiedBy>李海龙</cp:lastModifiedBy>
  <cp:revision>561</cp:revision>
  <cp:lastPrinted>2017-06-05T07:35:46Z</cp:lastPrinted>
  <dcterms:created xsi:type="dcterms:W3CDTF">2010-11-25T02:21:54Z</dcterms:created>
  <dcterms:modified xsi:type="dcterms:W3CDTF">2017-06-05T23:00:05Z</dcterms:modified>
</cp:coreProperties>
</file>

<file path=docProps/thumbnail.jpeg>
</file>